
<file path=[Content_Types].xml><?xml version="1.0" encoding="utf-8"?>
<Types xmlns="http://schemas.openxmlformats.org/package/2006/content-types">
  <Default Extension="aac" ContentType="audio/aac"/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>
  <p:sldMasterIdLst>
    <p:sldMasterId id="2147483801" r:id="rId4"/>
  </p:sldMasterIdLst>
  <p:notesMasterIdLst>
    <p:notesMasterId r:id="rId28"/>
  </p:notesMasterIdLst>
  <p:handoutMasterIdLst>
    <p:handoutMasterId r:id="rId29"/>
  </p:handoutMasterIdLst>
  <p:sldIdLst>
    <p:sldId id="361" r:id="rId5"/>
    <p:sldId id="418" r:id="rId6"/>
    <p:sldId id="411" r:id="rId7"/>
    <p:sldId id="415" r:id="rId8"/>
    <p:sldId id="416" r:id="rId9"/>
    <p:sldId id="412" r:id="rId10"/>
    <p:sldId id="419" r:id="rId11"/>
    <p:sldId id="420" r:id="rId12"/>
    <p:sldId id="421" r:id="rId13"/>
    <p:sldId id="422" r:id="rId14"/>
    <p:sldId id="423" r:id="rId15"/>
    <p:sldId id="424" r:id="rId16"/>
    <p:sldId id="426" r:id="rId17"/>
    <p:sldId id="377" r:id="rId18"/>
    <p:sldId id="388" r:id="rId19"/>
    <p:sldId id="427" r:id="rId20"/>
    <p:sldId id="428" r:id="rId21"/>
    <p:sldId id="374" r:id="rId22"/>
    <p:sldId id="417" r:id="rId23"/>
    <p:sldId id="408" r:id="rId24"/>
    <p:sldId id="409" r:id="rId25"/>
    <p:sldId id="392" r:id="rId26"/>
    <p:sldId id="373" r:id="rId27"/>
  </p:sldIdLst>
  <p:sldSz cx="12192000" cy="6858000"/>
  <p:notesSz cx="6997700" cy="9283700"/>
  <p:embeddedFontLst>
    <p:embeddedFont>
      <p:font typeface="Arial Black" panose="020B0604020202020204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ibre Franklin" pitchFamily="2" charset="0"/>
      <p:regular r:id="rId35"/>
      <p:bold r:id="rId36"/>
      <p:italic r:id="rId37"/>
      <p:boldItalic r:id="rId38"/>
    </p:embeddedFont>
    <p:embeddedFont>
      <p:font typeface="Museo For Dell" panose="02000000000000000000" pitchFamily="2" charset="0"/>
      <p:regular r:id="rId39"/>
      <p:bold r:id="rId40"/>
    </p:embeddedFont>
    <p:embeddedFont>
      <p:font typeface="Museo For Dell 300" panose="020B0604020202020204" pitchFamily="34" charset="0"/>
      <p:regular r:id="rId41"/>
    </p:embeddedFont>
    <p:embeddedFont>
      <p:font typeface="Museo Sans For Dell" panose="02000000000000000000" pitchFamily="2" charset="0"/>
      <p:regular r:id="rId42"/>
      <p:bold r:id="rId43"/>
    </p:embeddedFont>
    <p:embeddedFont>
      <p:font typeface="Museo Sans For Dell" panose="02000000000000000000" pitchFamily="2" charset="0"/>
      <p:regular r:id="rId42"/>
      <p:bold r:id="rId43"/>
    </p:embeddedFont>
    <p:embeddedFont>
      <p:font typeface="Times" pitchFamily="2" charset="0"/>
      <p:regular r:id="rId44"/>
      <p:bold r:id="rId45"/>
      <p:italic r:id="rId46"/>
      <p:boldItalic r:id="rId47"/>
    </p:embeddedFont>
    <p:embeddedFont>
      <p:font typeface="Trebuchet MS" panose="020B0703020202090204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pos="38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736"/>
    <a:srgbClr val="00B0F6"/>
    <a:srgbClr val="D42E12"/>
    <a:srgbClr val="0065B1"/>
    <a:srgbClr val="878787"/>
    <a:srgbClr val="009BBB"/>
    <a:srgbClr val="DC5034"/>
    <a:srgbClr val="000000"/>
    <a:srgbClr val="DC320F"/>
    <a:srgbClr val="00A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0"/>
    <p:restoredTop sz="70855" autoAdjust="0"/>
  </p:normalViewPr>
  <p:slideViewPr>
    <p:cSldViewPr snapToGrid="0">
      <p:cViewPr varScale="1">
        <p:scale>
          <a:sx n="67" d="100"/>
          <a:sy n="67" d="100"/>
        </p:scale>
        <p:origin x="1976" y="184"/>
      </p:cViewPr>
      <p:guideLst>
        <p:guide orient="horz" pos="4319"/>
        <p:guide pos="38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5672" y="2192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4.xml"/><Relationship Id="rId51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93107" cy="4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t" anchorCtr="0" compatLnSpc="1">
            <a:prstTxWarp prst="textNoShape">
              <a:avLst/>
            </a:prstTxWarp>
          </a:bodyPr>
          <a:lstStyle>
            <a:lvl1pPr algn="l" defTabSz="907823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sz="1000">
              <a:latin typeface="Museo Sans For Dell" pitchFamily="2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5051" y="0"/>
            <a:ext cx="2994698" cy="4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t" anchorCtr="0" compatLnSpc="1">
            <a:prstTxWarp prst="textNoShape">
              <a:avLst/>
            </a:prstTxWarp>
          </a:bodyPr>
          <a:lstStyle>
            <a:lvl1pPr algn="r" defTabSz="907823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sz="1000">
              <a:latin typeface="Museo Sans For Dell" pitchFamily="2" charset="0"/>
            </a:endParaRPr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55046"/>
            <a:ext cx="2993107" cy="532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b" anchorCtr="0" compatLnSpc="1">
            <a:prstTxWarp prst="textNoShape">
              <a:avLst/>
            </a:prstTxWarp>
          </a:bodyPr>
          <a:lstStyle>
            <a:lvl1pPr algn="l" defTabSz="907823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sz="1000">
              <a:latin typeface="Museo Sans For Dell" pitchFamily="2" charset="0"/>
            </a:endParaRPr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5051" y="8755046"/>
            <a:ext cx="2994698" cy="532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b" anchorCtr="0" compatLnSpc="1">
            <a:prstTxWarp prst="textNoShape">
              <a:avLst/>
            </a:prstTxWarp>
          </a:bodyPr>
          <a:lstStyle>
            <a:lvl1pPr algn="r" defTabSz="907823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>
              <a:latin typeface="Museo Sans For Dell" pitchFamily="2" charset="0"/>
            </a:endParaRPr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090660"/>
            <a:ext cx="69977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850" b="1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9919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93107" cy="4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t" anchorCtr="0" compatLnSpc="1">
            <a:prstTxWarp prst="textNoShape">
              <a:avLst/>
            </a:prstTxWarp>
          </a:bodyPr>
          <a:lstStyle>
            <a:lvl1pPr algn="l" defTabSz="907823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051" y="0"/>
            <a:ext cx="2994698" cy="4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t" anchorCtr="0" compatLnSpc="1">
            <a:prstTxWarp prst="textNoShape">
              <a:avLst/>
            </a:prstTxWarp>
          </a:bodyPr>
          <a:lstStyle>
            <a:lvl1pPr algn="r" defTabSz="907823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1475" y="687388"/>
            <a:ext cx="6248400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425" y="4428834"/>
            <a:ext cx="5144900" cy="412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755046"/>
            <a:ext cx="2993107" cy="532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b" anchorCtr="0" compatLnSpc="1">
            <a:prstTxWarp prst="textNoShape">
              <a:avLst/>
            </a:prstTxWarp>
          </a:bodyPr>
          <a:lstStyle>
            <a:lvl1pPr algn="l" defTabSz="907823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051" y="8755046"/>
            <a:ext cx="2994698" cy="532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89" tIns="45396" rIns="90789" bIns="45396" numCol="1" anchor="b" anchorCtr="0" compatLnSpc="1">
            <a:prstTxWarp prst="textNoShape">
              <a:avLst/>
            </a:prstTxWarp>
          </a:bodyPr>
          <a:lstStyle>
            <a:lvl1pPr algn="r" defTabSz="907823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fl" descr="                        Dell - Internal Use - Confidential"/>
          <p:cNvSpPr txBox="1"/>
          <p:nvPr/>
        </p:nvSpPr>
        <p:spPr>
          <a:xfrm>
            <a:off x="0" y="9090660"/>
            <a:ext cx="69977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959229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1475" y="687388"/>
            <a:ext cx="6248400" cy="3514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" altLang="zh-TW" sz="1200" kern="1200" dirty="0">
              <a:solidFill>
                <a:schemeClr val="tx1"/>
              </a:solidFill>
              <a:effectLst/>
              <a:latin typeface="Museo Sans For Dell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最後，再來補充一些資訊。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首先，我們把這個</a:t>
            </a:r>
            <a:r>
              <a:rPr kumimoji="1" lang="en-US" altLang="zh-TW" dirty="0"/>
              <a:t>work</a:t>
            </a:r>
            <a:r>
              <a:rPr kumimoji="1" lang="zh-TW" altLang="en-US" dirty="0"/>
              <a:t>放在開頭的目的，是希望提供讀者一個工具，用來量化接下來</a:t>
            </a:r>
            <a:r>
              <a:rPr kumimoji="1" lang="en-US" altLang="zh-TW" dirty="0"/>
              <a:t>pruning algorithm</a:t>
            </a:r>
            <a:r>
              <a:rPr kumimoji="1" lang="zh-TW" altLang="en-US" dirty="0"/>
              <a:t>的副作用。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其次，作者有附上</a:t>
            </a:r>
            <a:r>
              <a:rPr kumimoji="1" lang="en-US" altLang="zh-TW" dirty="0" err="1"/>
              <a:t>github</a:t>
            </a:r>
            <a:r>
              <a:rPr kumimoji="1" lang="zh-TW" altLang="en-US" dirty="0"/>
              <a:t>的連結。</a:t>
            </a:r>
            <a:endParaRPr kumimoji="1"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而且，使用這個模型很方便，並不需要多餘的超參數調整。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12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在硬體的設計上我們往往需要考慮多種問題，比如兩種不同層次的修剪粒度，細粒度和粗粒度互補的問題，為了真正利用</a:t>
            </a:r>
            <a:r>
              <a:rPr kumimoji="1" lang="en-US" altLang="zh-TW" dirty="0"/>
              <a:t>pruning</a:t>
            </a:r>
            <a:r>
              <a:rPr kumimoji="1" lang="zh-TW" altLang="en-US" dirty="0"/>
              <a:t>的優勢，論文用現有的</a:t>
            </a:r>
            <a:r>
              <a:rPr kumimoji="1" lang="en-US" altLang="zh-TW" dirty="0"/>
              <a:t>CNN</a:t>
            </a:r>
            <a:r>
              <a:rPr kumimoji="1" lang="zh-TW" altLang="en-US" dirty="0"/>
              <a:t>進行的實驗證明，證明</a:t>
            </a:r>
            <a:r>
              <a:rPr kumimoji="1" lang="en-US" altLang="zh-TW" dirty="0"/>
              <a:t>Multi-Phase Pruning</a:t>
            </a:r>
            <a:r>
              <a:rPr kumimoji="1" lang="zh-TW" altLang="en-US" dirty="0"/>
              <a:t>這項新的</a:t>
            </a:r>
            <a:r>
              <a:rPr kumimoji="1" lang="en-US" altLang="zh-TW" dirty="0"/>
              <a:t>Pruning</a:t>
            </a:r>
            <a:r>
              <a:rPr kumimoji="1" lang="zh-TW" altLang="en-US" dirty="0"/>
              <a:t>技術能夠在準確率</a:t>
            </a:r>
            <a:r>
              <a:rPr kumimoji="1" lang="en-US" altLang="zh-TW" dirty="0"/>
              <a:t>-</a:t>
            </a:r>
            <a:r>
              <a:rPr kumimoji="1" lang="zh-TW" altLang="en-US" dirty="0"/>
              <a:t>速度和質量上更有效的設計。</a:t>
            </a:r>
            <a:endParaRPr kumimoji="1" lang="en-US" altLang="zh-TW" dirty="0"/>
          </a:p>
          <a:p>
            <a:r>
              <a:rPr kumimoji="1" lang="en-US" altLang="zh-TW" dirty="0"/>
              <a:t>Multi-Phase Pruning</a:t>
            </a:r>
            <a:r>
              <a:rPr kumimoji="1" lang="zh-TW" altLang="en-US" dirty="0"/>
              <a:t>首先過度地</a:t>
            </a:r>
            <a:r>
              <a:rPr kumimoji="1" lang="en-US" altLang="zh-TW" dirty="0"/>
              <a:t>Pruning</a:t>
            </a:r>
            <a:r>
              <a:rPr kumimoji="1" lang="zh-TW" altLang="en-US" dirty="0"/>
              <a:t>，以獲得最稀疏的版本。然後，從該版本開始，我們恢復一組</a:t>
            </a:r>
            <a:r>
              <a:rPr kumimoji="1" lang="en-US" altLang="zh-TW" dirty="0"/>
              <a:t>weight-level pruning</a:t>
            </a:r>
            <a:r>
              <a:rPr kumimoji="1" lang="zh-TW" altLang="en-US" dirty="0"/>
              <a:t>，同時保留舊的</a:t>
            </a:r>
            <a:r>
              <a:rPr kumimoji="1" lang="en-US" altLang="zh-TW" dirty="0"/>
              <a:t>weight-level pruning</a:t>
            </a:r>
            <a:r>
              <a:rPr kumimoji="1" lang="zh-TW" altLang="en-US" dirty="0"/>
              <a:t>保持不變。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59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為了獲得細粒度的實際速度，我們將</a:t>
            </a:r>
            <a:r>
              <a:rPr kumimoji="1" lang="en-US" altLang="zh-TW" dirty="0"/>
              <a:t>SIMD-aware pruning</a:t>
            </a:r>
            <a:r>
              <a:rPr kumimoji="1" lang="zh-TW" altLang="en-US" dirty="0"/>
              <a:t>應用於轉換後的二維矩陣</a:t>
            </a:r>
            <a:r>
              <a:rPr kumimoji="1" lang="en-US" altLang="zh-TW" dirty="0"/>
              <a:t>W′</a:t>
            </a:r>
            <a:r>
              <a:rPr kumimoji="1" lang="zh-TW" altLang="en-US" dirty="0"/>
              <a:t>。</a:t>
            </a:r>
            <a:r>
              <a:rPr kumimoji="1" lang="en-US" altLang="zh-TW" dirty="0"/>
              <a:t>W′</a:t>
            </a:r>
            <a:r>
              <a:rPr kumimoji="1" lang="zh-TW" altLang="en-US" dirty="0"/>
              <a:t>被平鋪在多個</a:t>
            </a:r>
            <a:r>
              <a:rPr kumimoji="1" lang="en-US" altLang="zh-TW" dirty="0"/>
              <a:t>sub-blocks</a:t>
            </a:r>
            <a:r>
              <a:rPr kumimoji="1" lang="zh-TW" altLang="en-US" dirty="0"/>
              <a:t>，其中</a:t>
            </a:r>
            <a:r>
              <a:rPr kumimoji="1" lang="en-US" altLang="zh-TW" dirty="0" err="1"/>
              <a:t>Wsb</a:t>
            </a:r>
            <a:r>
              <a:rPr kumimoji="1" lang="en-US" altLang="zh-TW" dirty="0"/>
              <a:t> × RBS</a:t>
            </a:r>
            <a:r>
              <a:rPr kumimoji="1" lang="zh-TW" altLang="en-US" dirty="0"/>
              <a:t>被進一步劃分為多個單元向量（</a:t>
            </a:r>
            <a:r>
              <a:rPr kumimoji="1" lang="en-US" altLang="zh-TW" dirty="0" err="1"/>
              <a:t>Wsb</a:t>
            </a:r>
            <a:r>
              <a:rPr kumimoji="1" lang="en-US" altLang="zh-TW" dirty="0"/>
              <a:t> × 1</a:t>
            </a:r>
            <a:r>
              <a:rPr kumimoji="1" lang="zh-TW" altLang="en-US" dirty="0"/>
              <a:t>）。在</a:t>
            </a:r>
            <a:r>
              <a:rPr kumimoji="1" lang="en-US" altLang="zh-TW" dirty="0"/>
              <a:t>SIMD-aware pruning</a:t>
            </a:r>
            <a:r>
              <a:rPr kumimoji="1" lang="zh-TW" altLang="en-US" dirty="0"/>
              <a:t>中，單元向量是可以同時處理的最小單元。因此，在</a:t>
            </a:r>
            <a:r>
              <a:rPr kumimoji="1" lang="en-US" altLang="zh-TW" dirty="0"/>
              <a:t>GEMM</a:t>
            </a:r>
            <a:r>
              <a:rPr kumimoji="1" lang="zh-TW" altLang="en-US" dirty="0"/>
              <a:t>操作中，這些</a:t>
            </a:r>
            <a:r>
              <a:rPr kumimoji="1" lang="en-US" altLang="zh-TW" dirty="0"/>
              <a:t>RBS</a:t>
            </a:r>
            <a:r>
              <a:rPr kumimoji="1" lang="zh-TW" altLang="en-US" dirty="0"/>
              <a:t>單元向量能夠被一個一個地順序處理。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65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細粒度能夠以更高的準確度探索設計空間，而速度的提高並不明顯，而粗粒度卻恰好相反。綜上所述，這兩種技術在設計中是互補的。最後通過結合粗粒度和細粒度的</a:t>
            </a:r>
            <a:r>
              <a:rPr kumimoji="1" lang="en-US" altLang="zh-TW" dirty="0"/>
              <a:t>Pruning</a:t>
            </a:r>
            <a:r>
              <a:rPr kumimoji="1" lang="zh-TW" altLang="en-US" dirty="0"/>
              <a:t>技術，細粒度和粗粒度的</a:t>
            </a:r>
            <a:r>
              <a:rPr kumimoji="1" lang="en-US" altLang="zh-TW" dirty="0" err="1"/>
              <a:t>hypervolume</a:t>
            </a:r>
            <a:r>
              <a:rPr kumimoji="1" lang="zh-TW" altLang="en-US" dirty="0"/>
              <a:t>分別提高了</a:t>
            </a:r>
            <a:r>
              <a:rPr kumimoji="1" lang="en-US" altLang="zh-TW" dirty="0"/>
              <a:t>2.745</a:t>
            </a:r>
            <a:r>
              <a:rPr kumimoji="1" lang="zh-TW" altLang="en-US" dirty="0"/>
              <a:t>倍和</a:t>
            </a:r>
            <a:r>
              <a:rPr kumimoji="1" lang="en-US" altLang="zh-TW" dirty="0"/>
              <a:t>1.146</a:t>
            </a:r>
            <a:r>
              <a:rPr kumimoji="1" lang="zh-TW" altLang="en-US" dirty="0"/>
              <a:t>倍。</a:t>
            </a:r>
            <a:endParaRPr kumimoji="1" lang="en-US" altLang="zh-TW" dirty="0"/>
          </a:p>
          <a:p>
            <a:r>
              <a:rPr kumimoji="1" lang="zh-TW" altLang="en-US" dirty="0"/>
              <a:t>在這些</a:t>
            </a:r>
            <a:r>
              <a:rPr kumimoji="1" lang="en-US" altLang="zh-TW" dirty="0"/>
              <a:t>work</a:t>
            </a:r>
            <a:r>
              <a:rPr kumimoji="1" lang="zh-TW" altLang="en-US" dirty="0"/>
              <a:t>當中，我們為</a:t>
            </a:r>
            <a:r>
              <a:rPr kumimoji="1" lang="en-US" altLang="zh-TW" dirty="0"/>
              <a:t>CNN</a:t>
            </a:r>
            <a:r>
              <a:rPr kumimoji="1" lang="zh-TW" altLang="en-US" dirty="0"/>
              <a:t>提出了一種新的</a:t>
            </a:r>
            <a:r>
              <a:rPr kumimoji="1" lang="en-US" altLang="zh-TW" dirty="0"/>
              <a:t>SIMD-aware multi-phase pruning </a:t>
            </a:r>
            <a:r>
              <a:rPr kumimoji="1" lang="zh-TW" altLang="en-US" dirty="0"/>
              <a:t>技術，能夠在精度</a:t>
            </a:r>
            <a:r>
              <a:rPr kumimoji="1" lang="en-US" altLang="zh-TW" dirty="0"/>
              <a:t>-</a:t>
            </a:r>
            <a:r>
              <a:rPr kumimoji="1" lang="zh-TW" altLang="en-US" dirty="0"/>
              <a:t>速度的權衡中有著高效的</a:t>
            </a:r>
            <a:r>
              <a:rPr kumimoji="1" lang="en-US" altLang="zh-TW" dirty="0"/>
              <a:t>DSE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00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如同圖上最左邊所示</a:t>
            </a:r>
            <a:endParaRPr lang="en-US" altLang="zh-TW" dirty="0"/>
          </a:p>
          <a:p>
            <a:r>
              <a:rPr lang="zh-TW" altLang="en-US" dirty="0"/>
              <a:t>選取</a:t>
            </a:r>
            <a:r>
              <a:rPr lang="en-US" altLang="zh-TW" dirty="0"/>
              <a:t>Element</a:t>
            </a:r>
            <a:r>
              <a:rPr lang="zh-TW" altLang="en-US" dirty="0"/>
              <a:t> </a:t>
            </a:r>
            <a:r>
              <a:rPr lang="en-US" altLang="zh-TW" dirty="0"/>
              <a:t>Level </a:t>
            </a:r>
            <a:r>
              <a:rPr lang="zh-TW" altLang="en-US" dirty="0"/>
              <a:t>是可以取出最大值的</a:t>
            </a:r>
            <a:r>
              <a:rPr lang="en-US" altLang="zh-TW" dirty="0"/>
              <a:t>Weight </a:t>
            </a:r>
            <a:r>
              <a:rPr lang="zh-TW" altLang="en-US" dirty="0"/>
              <a:t>總和 為</a:t>
            </a:r>
            <a:r>
              <a:rPr lang="en-US" altLang="zh-TW" dirty="0"/>
              <a:t>102</a:t>
            </a:r>
          </a:p>
          <a:p>
            <a:r>
              <a:rPr lang="zh-TW" altLang="en-US" dirty="0"/>
              <a:t>但是這種方法相對來說非常沒有效率</a:t>
            </a:r>
            <a:endParaRPr lang="en-US" altLang="zh-TW" dirty="0"/>
          </a:p>
          <a:p>
            <a:r>
              <a:rPr lang="zh-TW" altLang="en-US" dirty="0"/>
              <a:t>因此這邊</a:t>
            </a:r>
            <a:r>
              <a:rPr lang="en-US" altLang="zh-TW" dirty="0"/>
              <a:t>1-D</a:t>
            </a:r>
            <a:r>
              <a:rPr lang="zh-TW" altLang="en-US" dirty="0"/>
              <a:t> </a:t>
            </a:r>
            <a:r>
              <a:rPr lang="en-US" altLang="zh-TW" dirty="0"/>
              <a:t>group level</a:t>
            </a:r>
            <a:r>
              <a:rPr lang="zh-TW" altLang="en-US" dirty="0"/>
              <a:t>方法來做實驗</a:t>
            </a:r>
            <a:endParaRPr lang="en-US" altLang="zh-TW" dirty="0"/>
          </a:p>
          <a:p>
            <a:r>
              <a:rPr lang="zh-TW" altLang="en-US" dirty="0"/>
              <a:t>可以看到圖</a:t>
            </a:r>
            <a:r>
              <a:rPr lang="en-US" altLang="zh-TW" dirty="0"/>
              <a:t>b</a:t>
            </a:r>
            <a:r>
              <a:rPr lang="zh-TW" altLang="en-US" dirty="0"/>
              <a:t>傳統的</a:t>
            </a:r>
            <a:r>
              <a:rPr lang="en-US" altLang="zh-TW" dirty="0"/>
              <a:t>aligned 1D group level</a:t>
            </a:r>
            <a:r>
              <a:rPr lang="zh-TW" altLang="en-US" dirty="0"/>
              <a:t> </a:t>
            </a:r>
            <a:r>
              <a:rPr lang="en-US" altLang="zh-TW" dirty="0"/>
              <a:t>Weight </a:t>
            </a:r>
            <a:r>
              <a:rPr lang="zh-TW" altLang="en-US" dirty="0"/>
              <a:t>總和為</a:t>
            </a:r>
            <a:r>
              <a:rPr lang="en-US" altLang="zh-TW" dirty="0"/>
              <a:t>92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而圖</a:t>
            </a:r>
            <a:r>
              <a:rPr lang="en-US" altLang="zh-TW" dirty="0"/>
              <a:t>c</a:t>
            </a:r>
            <a:r>
              <a:rPr lang="zh-TW" altLang="en-US" dirty="0"/>
              <a:t>為</a:t>
            </a:r>
            <a:r>
              <a:rPr lang="en-US" altLang="zh-TW" dirty="0"/>
              <a:t>Greedy algorithm </a:t>
            </a:r>
            <a:r>
              <a:rPr lang="zh-TW" altLang="en-US" dirty="0"/>
              <a:t>的</a:t>
            </a:r>
            <a:r>
              <a:rPr lang="zh-TW" altLang="en-US" dirty="0">
                <a:effectLst/>
                <a:latin typeface="Arial" panose="020B0604020202020204" pitchFamily="34" charset="0"/>
              </a:rPr>
              <a:t>及</a:t>
            </a:r>
            <a:r>
              <a:rPr lang="da-DK" altLang="zh-TW" dirty="0">
                <a:effectLst/>
                <a:latin typeface="Arial" panose="020B0604020202020204" pitchFamily="34" charset="0"/>
              </a:rPr>
              <a:t> </a:t>
            </a:r>
            <a:r>
              <a:rPr lang="da-DK" altLang="zh-TW" dirty="0" err="1">
                <a:effectLst/>
                <a:latin typeface="Arial" panose="020B0604020202020204" pitchFamily="34" charset="0"/>
              </a:rPr>
              <a:t>unaligned</a:t>
            </a:r>
            <a:r>
              <a:rPr lang="da-DK" altLang="zh-TW" dirty="0">
                <a:effectLst/>
                <a:latin typeface="Arial" panose="020B0604020202020204" pitchFamily="34" charset="0"/>
              </a:rPr>
              <a:t> </a:t>
            </a:r>
            <a:r>
              <a:rPr lang="da-DK" altLang="zh-TW" dirty="0" err="1">
                <a:effectLst/>
                <a:latin typeface="Arial" panose="020B0604020202020204" pitchFamily="34" charset="0"/>
              </a:rPr>
              <a:t>pruning</a:t>
            </a:r>
            <a:r>
              <a:rPr lang="zh-TW" altLang="en-US" dirty="0">
                <a:effectLst/>
                <a:latin typeface="Arial" panose="020B0604020202020204" pitchFamily="34" charset="0"/>
              </a:rPr>
              <a:t> 值相較傳統及</a:t>
            </a:r>
            <a:r>
              <a:rPr lang="da-DK" altLang="zh-TW" dirty="0">
                <a:effectLst/>
                <a:latin typeface="Arial" panose="020B0604020202020204" pitchFamily="34" charset="0"/>
              </a:rPr>
              <a:t> </a:t>
            </a:r>
            <a:r>
              <a:rPr lang="da-DK" altLang="zh-TW" dirty="0" err="1">
                <a:effectLst/>
                <a:latin typeface="Arial" panose="020B0604020202020204" pitchFamily="34" charset="0"/>
              </a:rPr>
              <a:t>aligned</a:t>
            </a:r>
            <a:r>
              <a:rPr lang="da-DK" altLang="zh-TW" dirty="0">
                <a:effectLst/>
                <a:latin typeface="Arial" panose="020B0604020202020204" pitchFamily="34" charset="0"/>
              </a:rPr>
              <a:t> </a:t>
            </a:r>
            <a:r>
              <a:rPr lang="da-DK" altLang="zh-TW" dirty="0" err="1">
                <a:effectLst/>
                <a:latin typeface="Arial" panose="020B0604020202020204" pitchFamily="34" charset="0"/>
              </a:rPr>
              <a:t>pruning</a:t>
            </a:r>
            <a:r>
              <a:rPr lang="zh-TW" altLang="en-US" dirty="0">
                <a:effectLst/>
                <a:latin typeface="Arial" panose="020B0604020202020204" pitchFamily="34" charset="0"/>
              </a:rPr>
              <a:t>略好 </a:t>
            </a:r>
            <a:endParaRPr lang="en-US" altLang="zh-TW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Weight </a:t>
            </a:r>
            <a:r>
              <a:rPr lang="zh-TW" altLang="en-US" dirty="0"/>
              <a:t>總和為</a:t>
            </a:r>
            <a:r>
              <a:rPr lang="en-US" altLang="zh-TW" dirty="0"/>
              <a:t>94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effectLst/>
                <a:latin typeface="Arial" panose="020B0604020202020204" pitchFamily="34" charset="0"/>
              </a:rPr>
              <a:t>但他的問題在於當</a:t>
            </a:r>
            <a:r>
              <a:rPr lang="en-US" altLang="zh-TW" dirty="0">
                <a:effectLst/>
                <a:latin typeface="Arial" panose="020B0604020202020204" pitchFamily="34" charset="0"/>
              </a:rPr>
              <a:t>Matrix</a:t>
            </a:r>
            <a:r>
              <a:rPr lang="zh-TW" altLang="en-US" dirty="0">
                <a:effectLst/>
                <a:latin typeface="Arial" panose="020B0604020202020204" pitchFamily="34" charset="0"/>
              </a:rPr>
              <a:t>逐漸上升時</a:t>
            </a:r>
            <a:endParaRPr lang="en-US" altLang="zh-TW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Greedy algorithm </a:t>
            </a:r>
            <a:r>
              <a:rPr lang="zh-TW" altLang="en-US" dirty="0"/>
              <a:t> 的效果會較差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而這篇作者提出一總新的算法 也是基於</a:t>
            </a:r>
            <a:r>
              <a:rPr lang="zh-TW" altLang="en-US" dirty="0">
                <a:effectLst/>
                <a:latin typeface="Arial" panose="020B0604020202020204" pitchFamily="34" charset="0"/>
              </a:rPr>
              <a:t>及</a:t>
            </a:r>
            <a:r>
              <a:rPr lang="da-DK" altLang="zh-TW" dirty="0">
                <a:effectLst/>
                <a:latin typeface="Arial" panose="020B0604020202020204" pitchFamily="34" charset="0"/>
              </a:rPr>
              <a:t> </a:t>
            </a:r>
            <a:r>
              <a:rPr lang="da-DK" altLang="zh-TW" dirty="0" err="1">
                <a:effectLst/>
                <a:latin typeface="Arial" panose="020B0604020202020204" pitchFamily="34" charset="0"/>
              </a:rPr>
              <a:t>unaligned</a:t>
            </a:r>
            <a:r>
              <a:rPr lang="da-DK" altLang="zh-TW" dirty="0">
                <a:effectLst/>
                <a:latin typeface="Arial" panose="020B0604020202020204" pitchFamily="34" charset="0"/>
              </a:rPr>
              <a:t> </a:t>
            </a:r>
            <a:r>
              <a:rPr lang="da-DK" altLang="zh-TW" dirty="0" err="1">
                <a:effectLst/>
                <a:latin typeface="Arial" panose="020B0604020202020204" pitchFamily="34" charset="0"/>
              </a:rPr>
              <a:t>pruning</a:t>
            </a:r>
            <a:r>
              <a:rPr lang="zh-TW" altLang="en-US" dirty="0">
                <a:effectLst/>
                <a:latin typeface="Arial" panose="020B0604020202020204" pitchFamily="34" charset="0"/>
              </a:rPr>
              <a:t> </a:t>
            </a:r>
            <a:endParaRPr lang="en-US" altLang="zh-TW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Weight </a:t>
            </a:r>
            <a:r>
              <a:rPr lang="zh-TW" altLang="en-US" dirty="0"/>
              <a:t>總和為</a:t>
            </a:r>
            <a:r>
              <a:rPr lang="en-US" altLang="zh-TW" dirty="0"/>
              <a:t>97</a:t>
            </a:r>
            <a:r>
              <a:rPr lang="zh-TW" altLang="en-US" dirty="0"/>
              <a:t> 較</a:t>
            </a:r>
            <a:r>
              <a:rPr lang="en-US" altLang="zh-TW" dirty="0"/>
              <a:t>greedy algorithm</a:t>
            </a:r>
            <a:r>
              <a:rPr lang="zh-TW" altLang="en-US" dirty="0"/>
              <a:t>來說更好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51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這邊顯示不同 </a:t>
            </a:r>
            <a:r>
              <a:rPr lang="en-US" altLang="zh-TW" dirty="0" err="1"/>
              <a:t>pruing</a:t>
            </a:r>
            <a:r>
              <a:rPr lang="en-US" altLang="zh-TW" dirty="0"/>
              <a:t> </a:t>
            </a:r>
            <a:r>
              <a:rPr lang="zh-TW" altLang="en-US" dirty="0"/>
              <a:t>方法在不同稀疏值下</a:t>
            </a:r>
            <a:r>
              <a:rPr lang="en-US" altLang="zh-TW" dirty="0"/>
              <a:t>error rate </a:t>
            </a:r>
            <a:r>
              <a:rPr lang="zh-TW" altLang="en-US" dirty="0"/>
              <a:t>及 </a:t>
            </a:r>
            <a:r>
              <a:rPr lang="en-US" altLang="zh-TW" dirty="0"/>
              <a:t>latency performance</a:t>
            </a:r>
          </a:p>
          <a:p>
            <a:r>
              <a:rPr lang="zh-TW" altLang="en-US" dirty="0"/>
              <a:t>可以看到 </a:t>
            </a:r>
            <a:r>
              <a:rPr lang="en-US" altLang="zh-TW" dirty="0"/>
              <a:t>element level </a:t>
            </a:r>
            <a:r>
              <a:rPr lang="zh-TW" altLang="en-US" dirty="0"/>
              <a:t>在高稀疏度下都有不錯的 </a:t>
            </a:r>
            <a:r>
              <a:rPr lang="en-US" altLang="zh-TW" dirty="0"/>
              <a:t>error </a:t>
            </a:r>
            <a:r>
              <a:rPr lang="zh-TW" altLang="en-US" dirty="0"/>
              <a:t>表現</a:t>
            </a:r>
            <a:endParaRPr lang="en-US" altLang="zh-TW" dirty="0"/>
          </a:p>
          <a:p>
            <a:r>
              <a:rPr lang="zh-TW" altLang="en-US" dirty="0"/>
              <a:t>但由於這種方法對</a:t>
            </a:r>
            <a:r>
              <a:rPr lang="en-US" altLang="zh-TW" dirty="0" err="1"/>
              <a:t>HardWare</a:t>
            </a:r>
            <a:r>
              <a:rPr lang="en-US" altLang="zh-TW" dirty="0"/>
              <a:t> </a:t>
            </a:r>
            <a:r>
              <a:rPr lang="zh-TW" altLang="en-US" dirty="0"/>
              <a:t>較不友善，</a:t>
            </a:r>
            <a:r>
              <a:rPr lang="zh-TW" altLang="en-US" u="none" dirty="0"/>
              <a:t>因此</a:t>
            </a:r>
            <a:r>
              <a:rPr lang="en-US" altLang="zh-TW" dirty="0"/>
              <a:t>latency performance</a:t>
            </a:r>
            <a:r>
              <a:rPr lang="zh-TW" altLang="en-US" dirty="0"/>
              <a:t>甚至是 </a:t>
            </a:r>
            <a:r>
              <a:rPr lang="en-US" altLang="zh-TW" dirty="0"/>
              <a:t>group level </a:t>
            </a:r>
            <a:r>
              <a:rPr lang="zh-TW" altLang="en-US" dirty="0"/>
              <a:t>的四倍之多</a:t>
            </a:r>
            <a:endParaRPr lang="en-US" altLang="zh-TW" dirty="0"/>
          </a:p>
          <a:p>
            <a:r>
              <a:rPr lang="zh-TW" altLang="en-US" dirty="0"/>
              <a:t>而</a:t>
            </a:r>
            <a:r>
              <a:rPr lang="en-US" altLang="zh-TW" dirty="0"/>
              <a:t>Filter level </a:t>
            </a:r>
            <a:r>
              <a:rPr lang="zh-TW" altLang="en-US" dirty="0"/>
              <a:t>雖然在</a:t>
            </a:r>
            <a:r>
              <a:rPr lang="en-US" altLang="zh-TW" dirty="0" err="1"/>
              <a:t>HardWare</a:t>
            </a:r>
            <a:r>
              <a:rPr lang="en-US" altLang="zh-TW" dirty="0"/>
              <a:t> </a:t>
            </a:r>
            <a:r>
              <a:rPr lang="zh-TW" altLang="en-US" dirty="0"/>
              <a:t>上較</a:t>
            </a:r>
            <a:r>
              <a:rPr lang="en-US" altLang="zh-TW" dirty="0"/>
              <a:t>Friendly</a:t>
            </a:r>
          </a:p>
          <a:p>
            <a:r>
              <a:rPr lang="zh-TW" altLang="en-US" dirty="0"/>
              <a:t>但必須使用較低的稀疏度</a:t>
            </a:r>
            <a:endParaRPr lang="en-US" altLang="zh-TW" dirty="0"/>
          </a:p>
          <a:p>
            <a:r>
              <a:rPr lang="zh-TW" altLang="en-US" dirty="0"/>
              <a:t>才能達到與</a:t>
            </a:r>
            <a:r>
              <a:rPr lang="en-US" altLang="zh-TW" dirty="0"/>
              <a:t>group level</a:t>
            </a:r>
            <a:r>
              <a:rPr lang="zh-TW" altLang="en-US" dirty="0"/>
              <a:t>差不多的</a:t>
            </a:r>
            <a:r>
              <a:rPr lang="en-US" altLang="zh-TW" dirty="0"/>
              <a:t>error rate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且</a:t>
            </a:r>
            <a:r>
              <a:rPr lang="en-US" altLang="zh-TW" dirty="0"/>
              <a:t>latency performance</a:t>
            </a:r>
            <a:r>
              <a:rPr lang="zh-TW" altLang="en-US" dirty="0"/>
              <a:t>也是 </a:t>
            </a:r>
            <a:r>
              <a:rPr lang="en-US" altLang="zh-TW" dirty="0"/>
              <a:t>group level </a:t>
            </a:r>
            <a:r>
              <a:rPr lang="zh-TW" altLang="en-US" dirty="0"/>
              <a:t>的</a:t>
            </a:r>
            <a:r>
              <a:rPr lang="en-US" altLang="zh-TW" dirty="0"/>
              <a:t>2</a:t>
            </a:r>
            <a:r>
              <a:rPr lang="zh-TW" altLang="en-US" dirty="0"/>
              <a:t>倍之多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因此剩下</a:t>
            </a:r>
            <a:r>
              <a:rPr lang="en-US" altLang="zh-TW" dirty="0"/>
              <a:t>aligned</a:t>
            </a:r>
            <a:r>
              <a:rPr lang="zh-TW" altLang="en-US" dirty="0"/>
              <a:t> 及 </a:t>
            </a:r>
            <a:r>
              <a:rPr lang="en-US" altLang="zh-TW" dirty="0">
                <a:effectLst/>
                <a:latin typeface="Arial" panose="020B0604020202020204" pitchFamily="34" charset="0"/>
              </a:rPr>
              <a:t>un</a:t>
            </a:r>
            <a:r>
              <a:rPr lang="en-US" altLang="zh-TW" dirty="0"/>
              <a:t>aligned </a:t>
            </a:r>
            <a:r>
              <a:rPr lang="zh-TW" altLang="en-US" dirty="0"/>
              <a:t>的</a:t>
            </a:r>
            <a:r>
              <a:rPr lang="en-US" altLang="zh-TW" dirty="0"/>
              <a:t>1D</a:t>
            </a:r>
            <a:r>
              <a:rPr lang="zh-TW" altLang="en-US" dirty="0"/>
              <a:t>及</a:t>
            </a:r>
            <a:r>
              <a:rPr lang="en-US" altLang="zh-TW" dirty="0"/>
              <a:t>2D group level</a:t>
            </a:r>
            <a:r>
              <a:rPr lang="zh-TW" altLang="en-US" dirty="0"/>
              <a:t> 的</a:t>
            </a:r>
            <a:r>
              <a:rPr lang="en-US" altLang="zh-TW" dirty="0"/>
              <a:t>error rate </a:t>
            </a:r>
            <a:r>
              <a:rPr lang="zh-TW" altLang="en-US" dirty="0"/>
              <a:t>及 </a:t>
            </a:r>
            <a:r>
              <a:rPr lang="en-US" altLang="zh-TW" dirty="0"/>
              <a:t>latency performance</a:t>
            </a:r>
            <a:r>
              <a:rPr lang="zh-TW" altLang="en-US" dirty="0"/>
              <a:t>效果相對較好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而如同前面討論過</a:t>
            </a:r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effectLst/>
                <a:latin typeface="Arial" panose="020B0604020202020204" pitchFamily="34" charset="0"/>
              </a:rPr>
              <a:t>un</a:t>
            </a:r>
            <a:r>
              <a:rPr lang="en-US" altLang="zh-TW" dirty="0"/>
              <a:t>aligned </a:t>
            </a:r>
            <a:r>
              <a:rPr lang="zh-TW" altLang="en-US" dirty="0"/>
              <a:t>相對</a:t>
            </a:r>
            <a:r>
              <a:rPr lang="en-US" altLang="zh-TW" dirty="0"/>
              <a:t>aligned</a:t>
            </a:r>
            <a:r>
              <a:rPr lang="zh-TW" altLang="en-US" dirty="0"/>
              <a:t> </a:t>
            </a:r>
            <a:r>
              <a:rPr lang="en-US" altLang="zh-TW" dirty="0" err="1"/>
              <a:t>pruing</a:t>
            </a:r>
            <a:r>
              <a:rPr lang="en-US" altLang="zh-TW" dirty="0"/>
              <a:t> </a:t>
            </a:r>
            <a:r>
              <a:rPr lang="zh-TW" altLang="en-US" dirty="0"/>
              <a:t>效果又更好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89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正如剛剛同學所說，我們可以知道說</a:t>
            </a:r>
            <a:r>
              <a:rPr lang="en-US" altLang="zh-TW" dirty="0"/>
              <a:t>Pruning</a:t>
            </a:r>
            <a:r>
              <a:rPr lang="zh-TW" altLang="en-US" dirty="0"/>
              <a:t>就是一種用在神經網路模型的技術。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那我們也知道說目前的嵌入式和個人</a:t>
            </a:r>
            <a:r>
              <a:rPr lang="en-US" altLang="zh-TW" dirty="0"/>
              <a:t>IoT</a:t>
            </a:r>
            <a:r>
              <a:rPr lang="zh-TW" altLang="en-US" dirty="0"/>
              <a:t>裝置基本上都是使用這個</a:t>
            </a:r>
            <a:r>
              <a:rPr lang="en-US" altLang="zh-TW" dirty="0"/>
              <a:t>Microcontroller</a:t>
            </a:r>
            <a:r>
              <a:rPr lang="zh-TW" altLang="en-US" dirty="0"/>
              <a:t>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但是這個</a:t>
            </a:r>
            <a:r>
              <a:rPr lang="en-US" altLang="zh-TW" dirty="0"/>
              <a:t>Microcontroller</a:t>
            </a:r>
            <a:r>
              <a:rPr lang="zh-TW" altLang="en-US" dirty="0"/>
              <a:t>它的儲存空間和計算能力都是有限的，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所以說要用這些</a:t>
            </a:r>
            <a:r>
              <a:rPr lang="en-US" altLang="zh-TW" dirty="0"/>
              <a:t>Microcontroller</a:t>
            </a:r>
            <a:r>
              <a:rPr lang="zh-TW" altLang="en-US" dirty="0"/>
              <a:t>來去實作</a:t>
            </a:r>
            <a:r>
              <a:rPr lang="en-US" altLang="zh-TW" dirty="0">
                <a:solidFill>
                  <a:srgbClr val="FF0000"/>
                </a:solidFill>
              </a:rPr>
              <a:t>on-device</a:t>
            </a:r>
            <a:r>
              <a:rPr lang="zh-TW" altLang="en-US" dirty="0">
                <a:solidFill>
                  <a:srgbClr val="FF0000"/>
                </a:solidFill>
              </a:rPr>
              <a:t>的</a:t>
            </a:r>
            <a:r>
              <a:rPr lang="en-US" altLang="zh-TW" dirty="0">
                <a:solidFill>
                  <a:srgbClr val="FF0000"/>
                </a:solidFill>
              </a:rPr>
              <a:t>deep learning</a:t>
            </a:r>
            <a:r>
              <a:rPr lang="zh-TW" altLang="en-US" dirty="0">
                <a:solidFill>
                  <a:srgbClr val="FF0000"/>
                </a:solidFill>
              </a:rPr>
              <a:t>的話，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遇到的首要的問題就是資源不足。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那這邊我們就引用老師上課的時候有提到的概念，假如說我們是用單核的</a:t>
            </a:r>
            <a:r>
              <a:rPr lang="en-US" altLang="zh-TW" dirty="0"/>
              <a:t>Microcontroller</a:t>
            </a:r>
            <a:r>
              <a:rPr lang="zh-TW" altLang="en-US" dirty="0"/>
              <a:t>的話，它所對應到的執行時間就會需要拉長，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那我們知道說當這個神經網路的模型越大越複雜的話，雖然它的準確性會越高。但是，如果想把這個模型放在</a:t>
            </a:r>
            <a:r>
              <a:rPr lang="en-US" altLang="zh-TW" dirty="0"/>
              <a:t>Microcontroller</a:t>
            </a:r>
            <a:r>
              <a:rPr lang="zh-TW" altLang="en-US" dirty="0"/>
              <a:t>去執行的話，他的</a:t>
            </a:r>
            <a:r>
              <a:rPr lang="en-US" altLang="zh-TW" dirty="0"/>
              <a:t>latency</a:t>
            </a:r>
            <a:r>
              <a:rPr lang="zh-TW" altLang="en-US" dirty="0"/>
              <a:t>可能會很長，又或者是說這個模型根本放不進去</a:t>
            </a:r>
            <a:r>
              <a:rPr lang="en-US" altLang="zh-TW" dirty="0"/>
              <a:t>Microcontroller</a:t>
            </a:r>
            <a:r>
              <a:rPr lang="zh-TW" altLang="en-US" dirty="0"/>
              <a:t>裡面。</a:t>
            </a:r>
            <a:endParaRPr lang="en-US" altLang="zh-TW" dirty="0"/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----------------------------------------------------------------------------------------------------------------------------------</a:t>
            </a:r>
          </a:p>
          <a:p>
            <a:endParaRPr lang="zh-TW" altLang="en-US" dirty="0"/>
          </a:p>
          <a:p>
            <a:r>
              <a:rPr lang="zh-TW" altLang="en-US" dirty="0"/>
              <a:t>另外，當然有些人會轉而透過其他裝置像是智慧型手機或是雲端</a:t>
            </a:r>
            <a:r>
              <a:rPr lang="en-US" altLang="zh-TW" dirty="0"/>
              <a:t>server</a:t>
            </a:r>
            <a:r>
              <a:rPr lang="zh-TW" altLang="en-US" dirty="0"/>
              <a:t>來去實作</a:t>
            </a:r>
            <a:r>
              <a:rPr lang="en-US" altLang="zh-TW" dirty="0"/>
              <a:t>neural networks</a:t>
            </a:r>
            <a:r>
              <a:rPr lang="zh-TW" altLang="en-US" dirty="0"/>
              <a:t>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但是這樣也會帶來一些缺點，像是說它的</a:t>
            </a:r>
            <a:r>
              <a:rPr lang="en-US" altLang="zh-TW" dirty="0"/>
              <a:t>response latency</a:t>
            </a:r>
            <a:r>
              <a:rPr lang="zh-TW" altLang="en-US" dirty="0"/>
              <a:t>會增加，以及它在通訊時使用的</a:t>
            </a:r>
            <a:r>
              <a:rPr lang="en-US" altLang="zh-TW" dirty="0"/>
              <a:t>power</a:t>
            </a:r>
            <a:r>
              <a:rPr lang="zh-TW" altLang="en-US" dirty="0"/>
              <a:t>會增加等等。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那如果我們可以透過</a:t>
            </a:r>
            <a:r>
              <a:rPr lang="en-US" altLang="zh-TW" dirty="0"/>
              <a:t>Microcontroller</a:t>
            </a:r>
            <a:r>
              <a:rPr lang="zh-TW" altLang="en-US" dirty="0"/>
              <a:t>來去做</a:t>
            </a:r>
            <a:r>
              <a:rPr lang="en-US" altLang="zh-TW" dirty="0">
                <a:solidFill>
                  <a:srgbClr val="FF0000"/>
                </a:solidFill>
              </a:rPr>
              <a:t>on-device</a:t>
            </a:r>
            <a:r>
              <a:rPr lang="zh-TW" altLang="en-US" dirty="0">
                <a:solidFill>
                  <a:srgbClr val="FF0000"/>
                </a:solidFill>
              </a:rPr>
              <a:t>的</a:t>
            </a:r>
            <a:r>
              <a:rPr lang="en-US" altLang="zh-TW" dirty="0">
                <a:solidFill>
                  <a:srgbClr val="FF0000"/>
                </a:solidFill>
              </a:rPr>
              <a:t>deep learning</a:t>
            </a:r>
            <a:r>
              <a:rPr lang="zh-TW" altLang="en-US" dirty="0">
                <a:solidFill>
                  <a:srgbClr val="FF0000"/>
                </a:solidFill>
              </a:rPr>
              <a:t>的話，其實相對來說是可以比較省電的。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我們可以看到下表的地方，可以發現</a:t>
            </a:r>
            <a:r>
              <a:rPr lang="en-US" altLang="zh-TW" dirty="0">
                <a:solidFill>
                  <a:srgbClr val="FF0000"/>
                </a:solidFill>
              </a:rPr>
              <a:t>M7</a:t>
            </a:r>
            <a:r>
              <a:rPr lang="zh-TW" altLang="en-US" dirty="0">
                <a:solidFill>
                  <a:srgbClr val="FF0000"/>
                </a:solidFill>
              </a:rPr>
              <a:t>跟</a:t>
            </a:r>
            <a:r>
              <a:rPr lang="en-US" altLang="zh-TW" dirty="0">
                <a:solidFill>
                  <a:srgbClr val="FF0000"/>
                </a:solidFill>
              </a:rPr>
              <a:t>M4</a:t>
            </a:r>
            <a:r>
              <a:rPr lang="zh-TW" altLang="en-US" dirty="0">
                <a:solidFill>
                  <a:srgbClr val="FF0000"/>
                </a:solidFill>
              </a:rPr>
              <a:t>這兩個</a:t>
            </a:r>
            <a:r>
              <a:rPr lang="en-US" altLang="zh-TW" dirty="0"/>
              <a:t>Microcontroller</a:t>
            </a:r>
            <a:r>
              <a:rPr lang="zh-TW" altLang="en-US" dirty="0"/>
              <a:t>的</a:t>
            </a:r>
            <a:r>
              <a:rPr lang="en-US" altLang="zh-TW" dirty="0">
                <a:solidFill>
                  <a:srgbClr val="FF0000"/>
                </a:solidFill>
              </a:rPr>
              <a:t>Power</a:t>
            </a:r>
            <a:r>
              <a:rPr lang="zh-TW" altLang="en-US" dirty="0">
                <a:solidFill>
                  <a:srgbClr val="FF0000"/>
                </a:solidFill>
              </a:rPr>
              <a:t>大概都在</a:t>
            </a:r>
            <a:r>
              <a:rPr lang="en-US" altLang="zh-TW" dirty="0">
                <a:solidFill>
                  <a:srgbClr val="FF0000"/>
                </a:solidFill>
              </a:rPr>
              <a:t>0.</a:t>
            </a:r>
            <a:r>
              <a:rPr lang="zh-TW" altLang="en-US" dirty="0">
                <a:solidFill>
                  <a:srgbClr val="FF0000"/>
                </a:solidFill>
              </a:rPr>
              <a:t>多瓦左右，但是像是</a:t>
            </a:r>
            <a:r>
              <a:rPr lang="en-US" altLang="zh-TW" dirty="0">
                <a:solidFill>
                  <a:srgbClr val="FF0000"/>
                </a:solidFill>
              </a:rPr>
              <a:t>NVIDIA A100 GPU</a:t>
            </a:r>
            <a:r>
              <a:rPr lang="zh-TW" altLang="en-US" dirty="0">
                <a:solidFill>
                  <a:srgbClr val="FF0000"/>
                </a:solidFill>
              </a:rPr>
              <a:t>就要用到</a:t>
            </a:r>
            <a:r>
              <a:rPr lang="en-US" altLang="zh-TW" dirty="0">
                <a:solidFill>
                  <a:srgbClr val="FF0000"/>
                </a:solidFill>
              </a:rPr>
              <a:t>400W</a:t>
            </a:r>
            <a:r>
              <a:rPr lang="zh-TW" altLang="en-US" dirty="0">
                <a:solidFill>
                  <a:srgbClr val="FF0000"/>
                </a:solidFill>
              </a:rPr>
              <a:t>，智慧型手機也要</a:t>
            </a:r>
            <a:r>
              <a:rPr lang="en-US" altLang="zh-TW" dirty="0">
                <a:solidFill>
                  <a:srgbClr val="FF0000"/>
                </a:solidFill>
              </a:rPr>
              <a:t>3.6</a:t>
            </a:r>
            <a:r>
              <a:rPr lang="zh-TW" altLang="en-US" dirty="0">
                <a:solidFill>
                  <a:srgbClr val="FF0000"/>
                </a:solidFill>
              </a:rPr>
              <a:t>瓦左右。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0000"/>
                </a:solidFill>
              </a:rPr>
              <a:t>----------------------------------------------------------------------------------------------------------------------------------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因此，我們要解決的是</a:t>
            </a:r>
            <a:r>
              <a:rPr lang="en-US" altLang="zh-TW" dirty="0"/>
              <a:t>Microcontroller</a:t>
            </a:r>
            <a:r>
              <a:rPr lang="zh-TW" altLang="en-US" dirty="0">
                <a:solidFill>
                  <a:srgbClr val="FF0000"/>
                </a:solidFill>
              </a:rPr>
              <a:t>資源不足的問題。</a:t>
            </a:r>
            <a:endParaRPr lang="en-US" altLang="zh-TW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zh-TW" dirty="0">
              <a:solidFill>
                <a:srgbClr val="FF0000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>
                <a:solidFill>
                  <a:srgbClr val="FF0000"/>
                </a:solidFill>
              </a:rPr>
              <a:t>在這邊我們就可以透過</a:t>
            </a:r>
            <a:r>
              <a:rPr lang="en-US" altLang="zh-TW" dirty="0"/>
              <a:t>Pruning</a:t>
            </a:r>
            <a:r>
              <a:rPr lang="zh-TW" altLang="en-US" dirty="0"/>
              <a:t>，在保持足夠高的準確性的同時降低模型的大小，以便在</a:t>
            </a:r>
            <a:r>
              <a:rPr lang="en-US" altLang="zh-TW" dirty="0"/>
              <a:t>Microcontroller</a:t>
            </a:r>
            <a:r>
              <a:rPr lang="zh-TW" altLang="en-US" dirty="0"/>
              <a:t>上順利運行。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13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dirty="0"/>
              <a:t>那我們參考的這篇論文主要是提供一個新的</a:t>
            </a:r>
            <a:r>
              <a:rPr lang="en-US" altLang="zh-TW" dirty="0"/>
              <a:t>Pruning</a:t>
            </a:r>
            <a:r>
              <a:rPr lang="zh-TW" altLang="en-US" dirty="0"/>
              <a:t>方法。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zh-TW" alt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dirty="0"/>
              <a:t>主要是會根據</a:t>
            </a:r>
            <a:r>
              <a:rPr lang="zh-TW" altLang="en-US" dirty="0">
                <a:solidFill>
                  <a:srgbClr val="FF0000"/>
                </a:solidFill>
              </a:rPr>
              <a:t>任務和使用資源去做</a:t>
            </a:r>
            <a:r>
              <a:rPr lang="en-US" altLang="zh-TW" dirty="0"/>
              <a:t>Pruning，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zh-TW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dirty="0"/>
              <a:t>其中根據</a:t>
            </a:r>
            <a:r>
              <a:rPr lang="zh-TW" altLang="en-US" dirty="0">
                <a:solidFill>
                  <a:srgbClr val="FF0000"/>
                </a:solidFill>
              </a:rPr>
              <a:t>任務的話是要減少分類的</a:t>
            </a:r>
            <a:r>
              <a:rPr lang="en-US" altLang="zh-TW" dirty="0">
                <a:solidFill>
                  <a:srgbClr val="FF0000"/>
                </a:solidFill>
              </a:rPr>
              <a:t>loss，</a:t>
            </a:r>
            <a:r>
              <a:rPr lang="zh-TW" altLang="en-US" dirty="0">
                <a:solidFill>
                  <a:srgbClr val="FF0000"/>
                </a:solidFill>
              </a:rPr>
              <a:t>而根據資源限制的話則是要減少資源</a:t>
            </a:r>
            <a:r>
              <a:rPr lang="en-US" altLang="zh-TW" dirty="0">
                <a:solidFill>
                  <a:srgbClr val="FF0000"/>
                </a:solidFill>
              </a:rPr>
              <a:t>constraint</a:t>
            </a:r>
            <a:r>
              <a:rPr lang="zh-TW" altLang="en-US" dirty="0">
                <a:solidFill>
                  <a:srgbClr val="FF0000"/>
                </a:solidFill>
              </a:rPr>
              <a:t>的</a:t>
            </a:r>
            <a:r>
              <a:rPr lang="en-US" altLang="zh-TW" dirty="0">
                <a:solidFill>
                  <a:srgbClr val="FF0000"/>
                </a:solidFill>
              </a:rPr>
              <a:t>loss。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zh-TW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dirty="0"/>
              <a:t>其中，針對</a:t>
            </a:r>
            <a:r>
              <a:rPr lang="zh-TW" altLang="en-US" dirty="0">
                <a:solidFill>
                  <a:srgbClr val="FF0000"/>
                </a:solidFill>
              </a:rPr>
              <a:t>資源限制的部分可以再分成三個子項目，分別是會存到</a:t>
            </a:r>
            <a:r>
              <a:rPr lang="en-US" altLang="zh-TW" dirty="0">
                <a:solidFill>
                  <a:srgbClr val="FF0000"/>
                </a:solidFill>
              </a:rPr>
              <a:t>Flash memory</a:t>
            </a:r>
            <a:r>
              <a:rPr lang="zh-TW" altLang="en-US" dirty="0">
                <a:solidFill>
                  <a:srgbClr val="FF0000"/>
                </a:solidFill>
              </a:rPr>
              <a:t>的</a:t>
            </a:r>
            <a:r>
              <a:rPr lang="en-US" altLang="zh-TW" dirty="0">
                <a:solidFill>
                  <a:srgbClr val="FF0000"/>
                </a:solidFill>
              </a:rPr>
              <a:t>model size、</a:t>
            </a:r>
            <a:r>
              <a:rPr lang="zh-TW" altLang="en-US" dirty="0">
                <a:solidFill>
                  <a:srgbClr val="FF0000"/>
                </a:solidFill>
              </a:rPr>
              <a:t>暫時儲存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activation matrices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SRAM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</a:t>
            </a:r>
            <a:r>
              <a:rPr lang="en-US" altLang="zh-TW" dirty="0"/>
              <a:t>peak memory usage</a:t>
            </a:r>
            <a:r>
              <a:rPr lang="zh-TW" altLang="en-US" dirty="0"/>
              <a:t>以及做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乘積累加運算帶來的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latency。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zh-TW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除此之外，這項研究也比較單獨根據任務去做</a:t>
            </a:r>
            <a:r>
              <a:rPr lang="en-US" altLang="zh-TW" dirty="0"/>
              <a:t>Pruning</a:t>
            </a:r>
            <a:r>
              <a:rPr lang="zh-TW" altLang="en-US" dirty="0"/>
              <a:t>以及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單獨根據</a:t>
            </a:r>
            <a:r>
              <a:rPr lang="zh-TW" altLang="en-US" dirty="0">
                <a:solidFill>
                  <a:srgbClr val="FF0000"/>
                </a:solidFill>
              </a:rPr>
              <a:t>資源限制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去做</a:t>
            </a:r>
            <a:r>
              <a:rPr lang="en-US" altLang="zh-TW" dirty="0"/>
              <a:t>Pruning</a:t>
            </a:r>
            <a:r>
              <a:rPr lang="zh-TW" altLang="en-US" dirty="0"/>
              <a:t>的準確度，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zh-TW" alt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dirty="0"/>
              <a:t>我們可以發現在表格中準確度最高的是兩個都加入考量，而最低的是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單獨根據任務去做</a:t>
            </a:r>
            <a:r>
              <a:rPr lang="en-US" altLang="zh-TW" dirty="0"/>
              <a:t>Pruning，</a:t>
            </a:r>
            <a:r>
              <a:rPr lang="zh-TW" altLang="en-US" dirty="0"/>
              <a:t>而我們可以看見其實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單獨根據</a:t>
            </a:r>
            <a:r>
              <a:rPr lang="zh-TW" altLang="en-US" dirty="0">
                <a:solidFill>
                  <a:srgbClr val="FF0000"/>
                </a:solidFill>
              </a:rPr>
              <a:t>資源限制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去做</a:t>
            </a:r>
            <a:r>
              <a:rPr lang="en-US" altLang="zh-TW" dirty="0"/>
              <a:t>Pruning</a:t>
            </a:r>
            <a:r>
              <a:rPr lang="zh-TW" altLang="en-US" dirty="0"/>
              <a:t>是比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單獨根據任務去做</a:t>
            </a:r>
            <a:r>
              <a:rPr lang="en-US" altLang="zh-TW" dirty="0"/>
              <a:t>Pruning</a:t>
            </a:r>
            <a:r>
              <a:rPr lang="zh-TW" altLang="en-US" dirty="0"/>
              <a:t>來的好的。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zh-TW" alt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dirty="0">
                <a:solidFill>
                  <a:srgbClr val="FF0000"/>
                </a:solidFill>
              </a:rPr>
              <a:t>----------------------------------------------------------------------------------------------------------------------------------</a:t>
            </a:r>
            <a:endParaRPr lang="zh-TW" alt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zh-TW" alt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dirty="0"/>
              <a:t>在結果的部分，我們可以看到說針對同一種</a:t>
            </a:r>
            <a:r>
              <a:rPr lang="en-US" altLang="zh-TW" dirty="0"/>
              <a:t>model</a:t>
            </a:r>
            <a:r>
              <a:rPr lang="zh-TW" altLang="en-US" dirty="0"/>
              <a:t>做縮放以及</a:t>
            </a:r>
            <a:r>
              <a:rPr lang="en-US" altLang="zh-TW" dirty="0"/>
              <a:t>Pruning</a:t>
            </a:r>
            <a:r>
              <a:rPr lang="zh-TW" altLang="en-US" dirty="0"/>
              <a:t>的比較，可以發現當準確度在</a:t>
            </a:r>
            <a:r>
              <a:rPr lang="en-US" altLang="zh-TW" dirty="0"/>
              <a:t>81~82%</a:t>
            </a:r>
            <a:r>
              <a:rPr lang="zh-TW" altLang="en-US" dirty="0"/>
              <a:t>附近，相較於做縮放，做</a:t>
            </a:r>
            <a:r>
              <a:rPr lang="en-US" altLang="zh-TW" dirty="0"/>
              <a:t>Pruning</a:t>
            </a:r>
            <a:r>
              <a:rPr lang="zh-TW" altLang="en-US" dirty="0"/>
              <a:t>可以減少模型大小</a:t>
            </a:r>
            <a:r>
              <a:rPr lang="en-US" altLang="zh-TW" dirty="0"/>
              <a:t>46%</a:t>
            </a:r>
            <a:r>
              <a:rPr lang="zh-TW" altLang="en-US" dirty="0"/>
              <a:t>，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zh-TW" alt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altLang="en-US" dirty="0"/>
              <a:t>總結來說，這篇論文根據任務以及精準的資源限制做的</a:t>
            </a:r>
            <a:r>
              <a:rPr lang="en-US" altLang="zh-TW" dirty="0"/>
              <a:t>Pruning</a:t>
            </a:r>
            <a:r>
              <a:rPr lang="zh-TW" altLang="en-US" dirty="0"/>
              <a:t>可以同時達到</a:t>
            </a:r>
            <a:r>
              <a:rPr lang="en-US" altLang="zh-TW" dirty="0"/>
              <a:t>model</a:t>
            </a:r>
            <a:r>
              <a:rPr lang="zh-TW" altLang="en-US" dirty="0"/>
              <a:t>高壓縮比率以及資源高使用率的成效。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zh-TW" alt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dirty="0">
                <a:solidFill>
                  <a:srgbClr val="FF0000"/>
                </a:solidFill>
              </a:rPr>
              <a:t>----------------------------------------------------------------------------------------------------------------------------------</a:t>
            </a:r>
            <a:endParaRPr lang="zh-TW" alt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1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83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7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4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447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21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95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6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4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1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現在進入到第一個</a:t>
            </a:r>
            <a:r>
              <a:rPr kumimoji="1" lang="en-US" altLang="zh-TW" dirty="0"/>
              <a:t>Related Work</a:t>
            </a:r>
            <a:r>
              <a:rPr kumimoji="1" lang="zh-TW" altLang="en-US" dirty="0"/>
              <a:t>，也就是</a:t>
            </a:r>
            <a:r>
              <a:rPr kumimoji="1" lang="en-US" altLang="zh-TW" dirty="0"/>
              <a:t>Pruning Estimation</a:t>
            </a:r>
            <a:r>
              <a:rPr kumimoji="1" lang="zh-TW" altLang="en-US" dirty="0"/>
              <a:t>。</a:t>
            </a:r>
            <a:br>
              <a:rPr kumimoji="1" lang="en-US" altLang="zh-TW" dirty="0"/>
            </a:br>
            <a:r>
              <a:rPr kumimoji="1" lang="zh-TW" altLang="en-US" dirty="0"/>
              <a:t>首先，為什麼我們要修剪模型呢？動機很簡單！假設模型能夠維持差不多的準確度，那麼將能夠大幅節省運算時間、記憶體使用量、功耗。</a:t>
            </a:r>
            <a:endParaRPr kumimoji="1" lang="en-US" altLang="zh-TW" dirty="0"/>
          </a:p>
          <a:p>
            <a:r>
              <a:rPr kumimoji="1" lang="zh-TW" altLang="en-US" dirty="0"/>
              <a:t>其次，</a:t>
            </a:r>
            <a:r>
              <a:rPr kumimoji="1" lang="en-US" altLang="zh-TW" dirty="0"/>
              <a:t>Pruning Estimation</a:t>
            </a:r>
            <a:r>
              <a:rPr kumimoji="1" lang="zh-TW" altLang="en-US" dirty="0"/>
              <a:t>代表著每一個參數被修剪後，對於最終結果的影響程度。也是修剪模型中很關鍵的一步。</a:t>
            </a:r>
            <a:endParaRPr kumimoji="1" lang="en-US" altLang="zh-TW" dirty="0"/>
          </a:p>
          <a:p>
            <a:r>
              <a:rPr kumimoji="1" lang="zh-TW" altLang="en-US" dirty="0"/>
              <a:t>最後，我們可以把</a:t>
            </a:r>
            <a:r>
              <a:rPr kumimoji="1" lang="en-US" altLang="zh-TW" dirty="0"/>
              <a:t>pruning estimation</a:t>
            </a:r>
            <a:r>
              <a:rPr kumimoji="1" lang="zh-TW" altLang="en-US" dirty="0"/>
              <a:t>表示成右下角這個公式，也就是最小化</a:t>
            </a:r>
            <a:r>
              <a:rPr kumimoji="1" lang="en-US" altLang="zh-TW" dirty="0"/>
              <a:t>error</a:t>
            </a:r>
            <a:r>
              <a:rPr kumimoji="1" lang="zh-TW" altLang="en-US" dirty="0"/>
              <a:t>和模型大小，或者說模型非</a:t>
            </a:r>
            <a:r>
              <a:rPr kumimoji="1" lang="en-US" altLang="zh-TW" dirty="0"/>
              <a:t>0</a:t>
            </a:r>
            <a:r>
              <a:rPr kumimoji="1" lang="zh-TW" altLang="en-US" dirty="0"/>
              <a:t>參數的個數。</a:t>
            </a:r>
            <a:br>
              <a:rPr kumimoji="1" lang="en-US" altLang="zh-TW" dirty="0"/>
            </a:br>
            <a:r>
              <a:rPr kumimoji="1" lang="zh-TW" altLang="en-US" dirty="0"/>
              <a:t>然而，如果要最小化</a:t>
            </a:r>
            <a:r>
              <a:rPr kumimoji="1" lang="en-US" altLang="zh-TW" dirty="0"/>
              <a:t>L0 norm</a:t>
            </a:r>
            <a:r>
              <a:rPr kumimoji="1" lang="zh-TW" altLang="en-US" dirty="0"/>
              <a:t>，是一個非常難的任務。所以它並不是一個好解的問題。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54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承接上一頁的公式。具體來說，由於</a:t>
            </a:r>
            <a:r>
              <a:rPr kumimoji="1" lang="en-US" altLang="zh-TW" dirty="0"/>
              <a:t>pruning estimation</a:t>
            </a:r>
            <a:r>
              <a:rPr kumimoji="1" lang="zh-TW" altLang="en-US" dirty="0"/>
              <a:t>是修剪掉某一個參數前後的</a:t>
            </a:r>
            <a:r>
              <a:rPr kumimoji="1" lang="en-US" altLang="zh-TW" dirty="0"/>
              <a:t>loss difference</a:t>
            </a:r>
            <a:r>
              <a:rPr kumimoji="1" lang="zh-TW" altLang="en-US" dirty="0"/>
              <a:t>，可以使用絕對值或平方來表示，也就是</a:t>
            </a:r>
            <a:r>
              <a:rPr kumimoji="1" lang="en-US" altLang="zh-TW" dirty="0"/>
              <a:t>(3)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然而，使用二次的泰勒展開，可以變成</a:t>
            </a:r>
            <a:r>
              <a:rPr kumimoji="1" lang="en-US" altLang="zh-TW" dirty="0"/>
              <a:t>(4)</a:t>
            </a:r>
            <a:r>
              <a:rPr kumimoji="1" lang="zh-TW" altLang="en-US" dirty="0"/>
              <a:t>；使用一次的泰勒展開，可以變成</a:t>
            </a:r>
            <a:r>
              <a:rPr kumimoji="1" lang="en-US" altLang="zh-TW" dirty="0"/>
              <a:t>(5)</a:t>
            </a:r>
            <a:r>
              <a:rPr kumimoji="1" lang="zh-TW" altLang="en-US" dirty="0"/>
              <a:t>。這裡的大寫</a:t>
            </a:r>
            <a:r>
              <a:rPr kumimoji="1" lang="en-US" altLang="zh-TW" dirty="0"/>
              <a:t>E</a:t>
            </a:r>
            <a:r>
              <a:rPr kumimoji="1" lang="zh-TW" altLang="en-US" dirty="0"/>
              <a:t>是對於</a:t>
            </a:r>
            <a:r>
              <a:rPr kumimoji="1" lang="en-US" altLang="zh-TW" dirty="0"/>
              <a:t>final</a:t>
            </a:r>
            <a:r>
              <a:rPr kumimoji="1" lang="zh-TW" altLang="en-US" dirty="0"/>
              <a:t> </a:t>
            </a:r>
            <a:r>
              <a:rPr kumimoji="1" lang="en-US" altLang="zh-TW" dirty="0"/>
              <a:t>result</a:t>
            </a:r>
            <a:r>
              <a:rPr kumimoji="1" lang="zh-TW" altLang="en-US" dirty="0"/>
              <a:t>的量化，大寫</a:t>
            </a:r>
            <a:r>
              <a:rPr kumimoji="1" lang="en-US" altLang="zh-TW" dirty="0"/>
              <a:t>W</a:t>
            </a:r>
            <a:r>
              <a:rPr kumimoji="1" lang="zh-TW" altLang="en-US" dirty="0"/>
              <a:t>代表模型內的參數集合，草寫</a:t>
            </a:r>
            <a:r>
              <a:rPr kumimoji="1" lang="en-US" altLang="zh-TW" dirty="0"/>
              <a:t>D</a:t>
            </a:r>
            <a:r>
              <a:rPr kumimoji="1" lang="zh-TW" altLang="en-US" dirty="0"/>
              <a:t>則是</a:t>
            </a:r>
            <a:r>
              <a:rPr kumimoji="1" lang="en-US" altLang="zh-TW" dirty="0"/>
              <a:t>dataset</a:t>
            </a:r>
            <a:r>
              <a:rPr kumimoji="1" lang="zh-TW" altLang="en-US" dirty="0"/>
              <a:t>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33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另外，我們也可以使用前述泰勒展開的</a:t>
            </a:r>
            <a:r>
              <a:rPr kumimoji="1" lang="en-US" altLang="zh-TW" dirty="0"/>
              <a:t>pruning estimation</a:t>
            </a:r>
            <a:r>
              <a:rPr kumimoji="1" lang="zh-TW" altLang="en-US" dirty="0"/>
              <a:t>，來做</a:t>
            </a:r>
            <a:r>
              <a:rPr kumimoji="1" lang="en-US" altLang="zh-TW" dirty="0"/>
              <a:t>pruning algorithm</a:t>
            </a:r>
            <a:r>
              <a:rPr kumimoji="1" lang="zh-TW" altLang="en-US" dirty="0"/>
              <a:t>。簡單來說，我們只要</a:t>
            </a:r>
            <a:r>
              <a:rPr kumimoji="1" lang="en-US" altLang="zh-TW" dirty="0"/>
              <a:t>iteratively</a:t>
            </a:r>
            <a:r>
              <a:rPr kumimoji="1" lang="zh-TW" altLang="en-US" dirty="0"/>
              <a:t>從重要性最低的參數開始修剪，就是一個最簡單的</a:t>
            </a:r>
            <a:r>
              <a:rPr kumimoji="1" lang="en-US" altLang="zh-TW" dirty="0"/>
              <a:t>pruning algorithm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TW" altLang="en-US" dirty="0"/>
              <a:t>在實驗中，可以看到，泰勒展開的</a:t>
            </a:r>
            <a:r>
              <a:rPr kumimoji="1" lang="en-US" altLang="zh-TW" dirty="0"/>
              <a:t>pruning algorithm</a:t>
            </a:r>
            <a:r>
              <a:rPr kumimoji="1" lang="zh-TW" altLang="en-US" dirty="0"/>
              <a:t>，會有</a:t>
            </a:r>
            <a:r>
              <a:rPr kumimoji="1" lang="en-US" altLang="zh-TW" dirty="0"/>
              <a:t>State of The Art</a:t>
            </a:r>
            <a:r>
              <a:rPr kumimoji="1" lang="zh-TW" altLang="en-US" dirty="0"/>
              <a:t>的結果。也就是右圖中，所標示的灰色部分。</a:t>
            </a:r>
            <a:endParaRPr kumimoji="1" lang="en-US" altLang="zh-TW" dirty="0"/>
          </a:p>
          <a:p>
            <a:r>
              <a:rPr kumimoji="1" lang="zh-TW" altLang="en-US" dirty="0"/>
              <a:t>這個實驗是針對</a:t>
            </a:r>
            <a:r>
              <a:rPr kumimoji="1" lang="en-US" altLang="zh-TW" dirty="0" err="1"/>
              <a:t>ResNets</a:t>
            </a:r>
            <a:r>
              <a:rPr kumimoji="1" lang="zh-TW" altLang="en-US" dirty="0"/>
              <a:t>模型的修剪結果。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0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584200" y="2679491"/>
            <a:ext cx="7950200" cy="100668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ts val="4000"/>
              </a:lnSpc>
              <a:defRPr sz="3600" b="0" i="0" smtClean="0">
                <a:solidFill>
                  <a:srgbClr val="E51736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596899" y="4165391"/>
            <a:ext cx="7937500" cy="800101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Font typeface="Wingdings" pitchFamily="2" charset="2"/>
              <a:buNone/>
              <a:defRPr sz="2000" b="0" i="0" smtClean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96900" y="1781175"/>
            <a:ext cx="10998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6900" y="5076825"/>
            <a:ext cx="109982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gray">
          <a:xfrm>
            <a:off x="1" y="6362700"/>
            <a:ext cx="13335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hidden">
          <a:xfrm>
            <a:off x="1" y="6362700"/>
            <a:ext cx="13335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 bwMode="hidden">
          <a:xfrm>
            <a:off x="1" y="6362700"/>
            <a:ext cx="1333500" cy="495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rebuchet MS" pitchFamily="34" charset="0"/>
            </a:endParaRPr>
          </a:p>
        </p:txBody>
      </p:sp>
      <p:pic>
        <p:nvPicPr>
          <p:cNvPr id="1026" name="Picture 2" descr="台大也有logo了！「21條線」排出簡約傅鐘21響、椰林大道| ETtoday生活新聞| ETtoday新聞雲">
            <a:extLst>
              <a:ext uri="{FF2B5EF4-FFF2-40B4-BE49-F238E27FC236}">
                <a16:creationId xmlns:a16="http://schemas.microsoft.com/office/drawing/2014/main" id="{A49ED93F-EE82-5E7E-5D7A-59528E548DB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3" t="9135" r="29604" b="11697"/>
          <a:stretch/>
        </p:blipFill>
        <p:spPr bwMode="auto">
          <a:xfrm>
            <a:off x="9132425" y="2071893"/>
            <a:ext cx="2058686" cy="27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2B8D98A8-8E87-825D-A85A-7C1EE097B879}"/>
              </a:ext>
            </a:extLst>
          </p:cNvPr>
          <p:cNvGrpSpPr/>
          <p:nvPr userDrawn="1"/>
        </p:nvGrpSpPr>
        <p:grpSpPr>
          <a:xfrm>
            <a:off x="0" y="6172200"/>
            <a:ext cx="11651656" cy="685800"/>
            <a:chOff x="0" y="6172200"/>
            <a:chExt cx="11651656" cy="685800"/>
          </a:xfrm>
        </p:grpSpPr>
        <p:cxnSp>
          <p:nvCxnSpPr>
            <p:cNvPr id="3" name="Straight Connector 13">
              <a:extLst>
                <a:ext uri="{FF2B5EF4-FFF2-40B4-BE49-F238E27FC236}">
                  <a16:creationId xmlns:a16="http://schemas.microsoft.com/office/drawing/2014/main" id="{A15AEC7D-7900-20C1-4958-DD389DFE01FE}"/>
                </a:ext>
              </a:extLst>
            </p:cNvPr>
            <p:cNvCxnSpPr>
              <a:cxnSpLocks noChangeShapeType="1"/>
            </p:cNvCxnSpPr>
            <p:nvPr userDrawn="1"/>
          </p:nvCxnSpPr>
          <p:spPr bwMode="auto">
            <a:xfrm>
              <a:off x="609600" y="6172200"/>
              <a:ext cx="10972800" cy="0"/>
            </a:xfrm>
            <a:prstGeom prst="line">
              <a:avLst/>
            </a:prstGeom>
            <a:noFill/>
            <a:ln w="9525">
              <a:solidFill>
                <a:srgbClr val="AAAAAA"/>
              </a:solidFill>
              <a:round/>
              <a:headEnd/>
              <a:tailEnd/>
            </a:ln>
          </p:spPr>
        </p:cxn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68618FDB-7CF9-7AB3-6D09-BB0B845DC7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813403" y="6248084"/>
              <a:ext cx="2838253" cy="530223"/>
            </a:xfrm>
            <a:prstGeom prst="rect">
              <a:avLst/>
            </a:prstGeom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BBB2F587-2089-B8E1-ADA2-A477375E742E}"/>
                </a:ext>
              </a:extLst>
            </p:cNvPr>
            <p:cNvGrpSpPr/>
            <p:nvPr userDrawn="1"/>
          </p:nvGrpSpPr>
          <p:grpSpPr>
            <a:xfrm>
              <a:off x="0" y="6226684"/>
              <a:ext cx="5867400" cy="631316"/>
              <a:chOff x="0" y="6226684"/>
              <a:chExt cx="5867400" cy="631316"/>
            </a:xfrm>
          </p:grpSpPr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6FADD86E-FD7B-BE3E-07F2-311ED3B8E2A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595238"/>
                <a:ext cx="5867400" cy="262762"/>
              </a:xfrm>
              <a:prstGeom prst="rect">
                <a:avLst/>
              </a:prstGeom>
            </p:spPr>
          </p:pic>
          <p:pic>
            <p:nvPicPr>
              <p:cNvPr id="7" name="Picture 2" descr="現代與傳統結合，台灣大學（NTU）啟用新LOGO | 品牌癮－法博思品牌顧問">
                <a:extLst>
                  <a:ext uri="{FF2B5EF4-FFF2-40B4-BE49-F238E27FC236}">
                    <a16:creationId xmlns:a16="http://schemas.microsoft.com/office/drawing/2014/main" id="{8CEA58DC-7E86-6E78-7514-316C5559842A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02" b="15718"/>
              <a:stretch/>
            </p:blipFill>
            <p:spPr bwMode="auto">
              <a:xfrm>
                <a:off x="354330" y="6226684"/>
                <a:ext cx="1710690" cy="5498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773B30D7-B5C5-4B0E-8B7C-70A5650981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29903" y="6246267"/>
            <a:ext cx="4076876" cy="530223"/>
          </a:xfrm>
          <a:prstGeom prst="rect">
            <a:avLst/>
          </a:prstGeom>
        </p:spPr>
      </p:pic>
      <p:sp>
        <p:nvSpPr>
          <p:cNvPr id="11" name="Text Box 9">
            <a:extLst>
              <a:ext uri="{FF2B5EF4-FFF2-40B4-BE49-F238E27FC236}">
                <a16:creationId xmlns:a16="http://schemas.microsoft.com/office/drawing/2014/main" id="{A03F2546-637D-AF71-13D6-F179BA9D17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417" y="6363102"/>
            <a:ext cx="7086600" cy="27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latin typeface="+mn-lt"/>
                <a:cs typeface="Arial" pitchFamily="34" charset="0"/>
              </a:rPr>
              <a:t>Graduate Institute of Electronics Engineering, NTU</a:t>
            </a:r>
          </a:p>
        </p:txBody>
      </p:sp>
    </p:spTree>
  </p:cSld>
  <p:clrMapOvr>
    <a:masterClrMapping/>
  </p:clrMapOvr>
  <p:transition spd="med">
    <p:wipe dir="r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457200"/>
            <a:ext cx="4876800" cy="3657600"/>
          </a:xfrm>
          <a:prstGeom prst="roundRect">
            <a:avLst>
              <a:gd name="adj" fmla="val 27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9" descr="dell_gray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2669" y="6440493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5A193B-40AC-654D-BC6F-647E2938BA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13403" y="6248084"/>
            <a:ext cx="2838253" cy="53022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CEF62F26-F276-9FE0-ADD3-78F97FD08F9A}"/>
              </a:ext>
            </a:extLst>
          </p:cNvPr>
          <p:cNvGrpSpPr/>
          <p:nvPr userDrawn="1"/>
        </p:nvGrpSpPr>
        <p:grpSpPr>
          <a:xfrm>
            <a:off x="0" y="6226684"/>
            <a:ext cx="5867400" cy="631316"/>
            <a:chOff x="0" y="6226684"/>
            <a:chExt cx="5867400" cy="63131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8ACCEFE-96EC-3248-6321-CA4ACAD039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95238"/>
              <a:ext cx="5867400" cy="262762"/>
            </a:xfrm>
            <a:prstGeom prst="rect">
              <a:avLst/>
            </a:prstGeom>
          </p:spPr>
        </p:pic>
        <p:pic>
          <p:nvPicPr>
            <p:cNvPr id="4" name="Picture 2" descr="現代與傳統結合，台灣大學（NTU）啟用新LOGO | 品牌癮－法博思品牌顧問">
              <a:extLst>
                <a:ext uri="{FF2B5EF4-FFF2-40B4-BE49-F238E27FC236}">
                  <a16:creationId xmlns:a16="http://schemas.microsoft.com/office/drawing/2014/main" id="{82F922DC-4854-246B-9BF1-E97E826C172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2" b="15718"/>
            <a:stretch/>
          </p:blipFill>
          <p:spPr bwMode="auto">
            <a:xfrm>
              <a:off x="354330" y="6226684"/>
              <a:ext cx="1710690" cy="54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8588C2BF-5F3B-4A60-AC37-863C5FAFC33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29903" y="6246267"/>
            <a:ext cx="4076876" cy="530223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6D501F6D-06DF-F2B4-5C29-865A9C39B8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417" y="6363102"/>
            <a:ext cx="7086600" cy="27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latin typeface="+mn-lt"/>
                <a:cs typeface="Arial" pitchFamily="34" charset="0"/>
              </a:rPr>
              <a:t>Graduate Institute of Electronics Engineering, NTU</a:t>
            </a:r>
          </a:p>
        </p:txBody>
      </p:sp>
    </p:spTree>
  </p:cSld>
  <p:clrMapOvr>
    <a:masterClrMapping/>
  </p:clrMapOvr>
  <p:transition spd="med">
    <p:wipe dir="r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09600" y="457200"/>
            <a:ext cx="4876800" cy="3657600"/>
          </a:xfrm>
          <a:prstGeom prst="roundRect">
            <a:avLst>
              <a:gd name="adj" fmla="val 275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dell_gray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2669" y="6440493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BABBB9-18CB-8543-8687-36BFB1CB6B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13403" y="6248084"/>
            <a:ext cx="2838253" cy="53022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CC0D012-D8B9-5EC7-AC57-6E9DF6044DDA}"/>
              </a:ext>
            </a:extLst>
          </p:cNvPr>
          <p:cNvGrpSpPr/>
          <p:nvPr userDrawn="1"/>
        </p:nvGrpSpPr>
        <p:grpSpPr>
          <a:xfrm>
            <a:off x="0" y="6226684"/>
            <a:ext cx="5867400" cy="631316"/>
            <a:chOff x="0" y="6226684"/>
            <a:chExt cx="5867400" cy="63131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F8E62F6-8BD4-AA85-5AC9-D9DEF67BB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95238"/>
              <a:ext cx="5867400" cy="262762"/>
            </a:xfrm>
            <a:prstGeom prst="rect">
              <a:avLst/>
            </a:prstGeom>
          </p:spPr>
        </p:pic>
        <p:pic>
          <p:nvPicPr>
            <p:cNvPr id="4" name="Picture 2" descr="現代與傳統結合，台灣大學（NTU）啟用新LOGO | 品牌癮－法博思品牌顧問">
              <a:extLst>
                <a:ext uri="{FF2B5EF4-FFF2-40B4-BE49-F238E27FC236}">
                  <a16:creationId xmlns:a16="http://schemas.microsoft.com/office/drawing/2014/main" id="{CFFB509C-7151-F467-94F8-7C7A3CE63D4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2" b="15718"/>
            <a:stretch/>
          </p:blipFill>
          <p:spPr bwMode="auto">
            <a:xfrm>
              <a:off x="354330" y="6226684"/>
              <a:ext cx="1710690" cy="54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0F603760-675C-4CAF-9BA8-37F8CF8A31D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29903" y="6246267"/>
            <a:ext cx="4076876" cy="530223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8674576C-89F5-7268-20BE-A18FDFD3556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417" y="6363102"/>
            <a:ext cx="7086600" cy="27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latin typeface="+mn-lt"/>
                <a:cs typeface="Arial" pitchFamily="34" charset="0"/>
              </a:rPr>
              <a:t>Graduate Institute of Electronics Engineering, NTU</a:t>
            </a:r>
          </a:p>
        </p:txBody>
      </p:sp>
    </p:spTree>
  </p:cSld>
  <p:clrMapOvr>
    <a:masterClrMapping/>
  </p:clrMapOvr>
  <p:transition spd="med">
    <p:wipe dir="r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_Blue_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457200"/>
            <a:ext cx="4876800" cy="3657600"/>
          </a:xfrm>
          <a:prstGeom prst="roundRect">
            <a:avLst>
              <a:gd name="adj" fmla="val 275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8" name="Picture 17" descr="dell_white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sp>
        <p:nvSpPr>
          <p:cNvPr id="9" name="TextBox 3"/>
          <p:cNvSpPr txBox="1"/>
          <p:nvPr userDrawn="1"/>
        </p:nvSpPr>
        <p:spPr bwMode="black">
          <a:xfrm>
            <a:off x="7133775" y="6425457"/>
            <a:ext cx="36576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00">
                <a:solidFill>
                  <a:schemeClr val="tx2"/>
                </a:solidFill>
                <a:latin typeface="Museo Sans For Dell" pitchFamily="2" charset="0"/>
              </a:rPr>
              <a:t>Global Marketing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2669" y="6440493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and_Content_Blue_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38100"/>
            <a:ext cx="10985501" cy="960120"/>
          </a:xfrm>
          <a:prstGeom prst="rect">
            <a:avLst/>
          </a:prstGeom>
        </p:spPr>
        <p:txBody>
          <a:bodyPr wrap="square" anchor="b"/>
          <a:lstStyle>
            <a:lvl1pPr>
              <a:lnSpc>
                <a:spcPct val="90000"/>
              </a:lnSpc>
              <a:defRPr sz="30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0" y="1310640"/>
            <a:ext cx="10972800" cy="1712264"/>
          </a:xfrm>
        </p:spPr>
        <p:txBody>
          <a:bodyPr lIns="0" tIns="0" rIns="0" bIns="0"/>
          <a:lstStyle>
            <a:lvl1pPr>
              <a:spcBef>
                <a:spcPts val="1600"/>
              </a:spcBef>
              <a:buClr>
                <a:schemeClr val="tx2"/>
              </a:buClr>
              <a:defRPr sz="2200">
                <a:solidFill>
                  <a:schemeClr val="tx2"/>
                </a:solidFill>
                <a:latin typeface="Museo Sans For Dell" pitchFamily="2" charset="0"/>
              </a:defRPr>
            </a:lvl1pPr>
            <a:lvl2pPr>
              <a:spcBef>
                <a:spcPts val="800"/>
              </a:spcBef>
              <a:buClr>
                <a:schemeClr val="tx2"/>
              </a:buClr>
              <a:buFont typeface="Museo For Dell 300" pitchFamily="50" charset="0"/>
              <a:buChar char="–"/>
              <a:defRPr sz="1800">
                <a:solidFill>
                  <a:schemeClr val="tx2"/>
                </a:solidFill>
                <a:latin typeface="Museo Sans For Dell" pitchFamily="2" charset="0"/>
              </a:defRPr>
            </a:lvl2pPr>
            <a:lvl3pPr>
              <a:spcBef>
                <a:spcPts val="800"/>
              </a:spcBef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3pPr>
            <a:lvl4pPr>
              <a:spcBef>
                <a:spcPts val="800"/>
              </a:spcBef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4pPr>
            <a:lvl5pPr>
              <a:spcBef>
                <a:spcPts val="800"/>
              </a:spcBef>
              <a:buClr>
                <a:schemeClr val="tx2"/>
              </a:buClr>
              <a:defRPr sz="1800">
                <a:solidFill>
                  <a:schemeClr val="tx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 userDrawn="1"/>
        </p:nvCxn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</p:cxnSp>
      <p:sp>
        <p:nvSpPr>
          <p:cNvPr id="22" name="TextBox 3"/>
          <p:cNvSpPr txBox="1"/>
          <p:nvPr userDrawn="1"/>
        </p:nvSpPr>
        <p:spPr bwMode="black">
          <a:xfrm>
            <a:off x="7133775" y="6425457"/>
            <a:ext cx="36576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00">
                <a:solidFill>
                  <a:schemeClr val="tx2"/>
                </a:solidFill>
                <a:latin typeface="Museo Sans For Dell" pitchFamily="2" charset="0"/>
              </a:rPr>
              <a:t>Global Marketing</a:t>
            </a:r>
          </a:p>
        </p:txBody>
      </p:sp>
      <p:pic>
        <p:nvPicPr>
          <p:cNvPr id="10" name="Picture 9" descr="dell_white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2669" y="6440493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Slide_Blue_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93184" y="2900381"/>
            <a:ext cx="8532829" cy="1006685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0000"/>
              </a:lnSpc>
              <a:defRPr sz="5400" b="0" i="0" smtClean="0">
                <a:solidFill>
                  <a:schemeClr val="tx2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08000" y="1781175"/>
            <a:ext cx="11082017" cy="3295650"/>
            <a:chOff x="280033" y="1781175"/>
            <a:chExt cx="8412480" cy="32956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0033" y="178117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0033" y="5076825"/>
              <a:ext cx="8412480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2669" y="6440493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tx2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D628E-2FA8-452B-9C7E-9C089D0927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50" y="2486796"/>
            <a:ext cx="3460167" cy="2005149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872" y="38100"/>
            <a:ext cx="10985501" cy="960120"/>
          </a:xfrm>
          <a:prstGeom prst="rect">
            <a:avLst/>
          </a:prstGeom>
        </p:spPr>
        <p:txBody>
          <a:bodyPr wrap="square" anchor="b"/>
          <a:lstStyle>
            <a:lvl1pPr>
              <a:lnSpc>
                <a:spcPct val="90000"/>
              </a:lnSpc>
              <a:defRPr sz="3000" b="0">
                <a:solidFill>
                  <a:srgbClr val="E51736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6900" y="1310641"/>
            <a:ext cx="10972800" cy="1008481"/>
          </a:xfrm>
        </p:spPr>
        <p:txBody>
          <a:bodyPr lIns="0" tIns="0" rIns="0" bIns="0"/>
          <a:lstStyle>
            <a:lvl1pPr>
              <a:spcBef>
                <a:spcPts val="1600"/>
              </a:spcBef>
              <a:defRPr sz="220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800"/>
              </a:spcBef>
              <a:buFont typeface="Museo Sans For Dell" pitchFamily="2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800"/>
              </a:spcBef>
              <a:defRPr sz="16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800"/>
              </a:spcBef>
              <a:defRPr sz="180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800"/>
              </a:spcBef>
              <a:defRPr sz="180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 userDrawn="1"/>
        </p:nvCxn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4" name="Picture 13" descr="dell_gray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DBCF6CF-5296-63FF-5159-3E941AD79BD8}"/>
              </a:ext>
            </a:extLst>
          </p:cNvPr>
          <p:cNvGrpSpPr/>
          <p:nvPr userDrawn="1"/>
        </p:nvGrpSpPr>
        <p:grpSpPr>
          <a:xfrm>
            <a:off x="0" y="6226684"/>
            <a:ext cx="5867400" cy="631316"/>
            <a:chOff x="0" y="6226684"/>
            <a:chExt cx="5867400" cy="631316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76863E2-B97A-3AFB-DFA8-CF7530E176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95238"/>
              <a:ext cx="5867400" cy="262762"/>
            </a:xfrm>
            <a:prstGeom prst="rect">
              <a:avLst/>
            </a:prstGeom>
          </p:spPr>
        </p:pic>
        <p:pic>
          <p:nvPicPr>
            <p:cNvPr id="1026" name="Picture 2" descr="現代與傳統結合，台灣大學（NTU）啟用新LOGO | 品牌癮－法博思品牌顧問">
              <a:extLst>
                <a:ext uri="{FF2B5EF4-FFF2-40B4-BE49-F238E27FC236}">
                  <a16:creationId xmlns:a16="http://schemas.microsoft.com/office/drawing/2014/main" id="{5ADD9EF9-88C8-6FFA-2F3D-4985023BC58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2" b="15718"/>
            <a:stretch/>
          </p:blipFill>
          <p:spPr bwMode="auto">
            <a:xfrm>
              <a:off x="354330" y="6226684"/>
              <a:ext cx="1710690" cy="54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3B5C3558-F50F-4EF5-8D45-BB1668D4785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29903" y="6274712"/>
            <a:ext cx="3858163" cy="501778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37DD5DAB-C888-A13E-E65D-5494B7126A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417" y="6363102"/>
            <a:ext cx="7086600" cy="27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latin typeface="+mn-lt"/>
                <a:cs typeface="Arial" pitchFamily="34" charset="0"/>
              </a:rPr>
              <a:t>Graduate Institute of Electronics Engineering, NTU</a:t>
            </a:r>
          </a:p>
        </p:txBody>
      </p:sp>
    </p:spTree>
  </p:cSld>
  <p:clrMapOvr>
    <a:masterClrMapping/>
  </p:clrMapOvr>
  <p:transition spd="med">
    <p:wipe dir="r"/>
  </p:transition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901" y="38100"/>
            <a:ext cx="10993123" cy="960120"/>
          </a:xfrm>
        </p:spPr>
        <p:txBody>
          <a:bodyPr anchor="b"/>
          <a:lstStyle>
            <a:lvl1pPr>
              <a:defRPr sz="30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6108701" y="1310641"/>
            <a:ext cx="5483376" cy="100848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600"/>
              </a:spcBef>
              <a:defRPr sz="22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599926" y="1310641"/>
            <a:ext cx="5234817" cy="100848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600"/>
              </a:spcBef>
              <a:defRPr sz="220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574675" indent="-231775">
              <a:defRPr sz="180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defRPr sz="16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5" name="Picture 24" descr="dell_gray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90CAEEE1-A4D7-9ED3-5FDA-B9B1B397944C}"/>
              </a:ext>
            </a:extLst>
          </p:cNvPr>
          <p:cNvGrpSpPr/>
          <p:nvPr userDrawn="1"/>
        </p:nvGrpSpPr>
        <p:grpSpPr>
          <a:xfrm>
            <a:off x="0" y="6172200"/>
            <a:ext cx="11651656" cy="685800"/>
            <a:chOff x="0" y="6172200"/>
            <a:chExt cx="11651656" cy="685800"/>
          </a:xfrm>
        </p:grpSpPr>
        <p:cxnSp>
          <p:nvCxnSpPr>
            <p:cNvPr id="14" name="Straight Connector 13"/>
            <p:cNvCxnSpPr>
              <a:cxnSpLocks noChangeShapeType="1"/>
            </p:cNvCxnSpPr>
            <p:nvPr userDrawn="1"/>
          </p:nvCxnSpPr>
          <p:spPr bwMode="auto">
            <a:xfrm>
              <a:off x="609600" y="6172200"/>
              <a:ext cx="10972800" cy="0"/>
            </a:xfrm>
            <a:prstGeom prst="line">
              <a:avLst/>
            </a:prstGeom>
            <a:noFill/>
            <a:ln w="9525">
              <a:solidFill>
                <a:srgbClr val="AAAAAA"/>
              </a:solidFill>
              <a:round/>
              <a:headEnd/>
              <a:tailEnd/>
            </a:ln>
          </p:spPr>
        </p:cxn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0C250DE-F227-354D-987E-50F3D5E3C1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813403" y="6248084"/>
              <a:ext cx="2838253" cy="530223"/>
            </a:xfrm>
            <a:prstGeom prst="rect">
              <a:avLst/>
            </a:prstGeom>
          </p:spPr>
        </p:pic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49148A59-0E41-F7B6-E3D5-175AF03DA2F6}"/>
                </a:ext>
              </a:extLst>
            </p:cNvPr>
            <p:cNvGrpSpPr/>
            <p:nvPr userDrawn="1"/>
          </p:nvGrpSpPr>
          <p:grpSpPr>
            <a:xfrm>
              <a:off x="0" y="6226684"/>
              <a:ext cx="5867400" cy="631316"/>
              <a:chOff x="0" y="6226684"/>
              <a:chExt cx="5867400" cy="631316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F3E76BC1-5A9B-CCE5-0425-E65FBFB913F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6595238"/>
                <a:ext cx="5867400" cy="262762"/>
              </a:xfrm>
              <a:prstGeom prst="rect">
                <a:avLst/>
              </a:prstGeom>
            </p:spPr>
          </p:pic>
          <p:pic>
            <p:nvPicPr>
              <p:cNvPr id="8" name="Picture 2" descr="現代與傳統結合，台灣大學（NTU）啟用新LOGO | 品牌癮－法博思品牌顧問">
                <a:extLst>
                  <a:ext uri="{FF2B5EF4-FFF2-40B4-BE49-F238E27FC236}">
                    <a16:creationId xmlns:a16="http://schemas.microsoft.com/office/drawing/2014/main" id="{F5E379A2-DB77-3AFF-D655-A46F531149B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002" b="15718"/>
              <a:stretch/>
            </p:blipFill>
            <p:spPr bwMode="auto">
              <a:xfrm>
                <a:off x="354330" y="6226684"/>
                <a:ext cx="1710690" cy="5498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2354D4A1-5B93-4EE9-A290-8D6BA216AE1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29903" y="6246267"/>
            <a:ext cx="4076876" cy="530223"/>
          </a:xfrm>
          <a:prstGeom prst="rect">
            <a:avLst/>
          </a:prstGeom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28748B7C-39CD-2C4D-9753-EB4A6FF4EB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417" y="6363102"/>
            <a:ext cx="7086600" cy="27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latin typeface="+mn-lt"/>
                <a:cs typeface="Arial" pitchFamily="34" charset="0"/>
              </a:rPr>
              <a:t>Graduate Institute of Electronics Engineering, NTU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38100"/>
            <a:ext cx="11010900" cy="960120"/>
          </a:xfrm>
        </p:spPr>
        <p:txBody>
          <a:bodyPr anchor="b"/>
          <a:lstStyle>
            <a:lvl1pPr>
              <a:defRPr sz="30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8" name="Straight Connector 17"/>
          <p:cNvCxnSpPr>
            <a:cxnSpLocks noChangeShapeType="1"/>
          </p:cNvCxnSpPr>
          <p:nvPr userDrawn="1"/>
        </p:nvCxn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6" name="Picture 15" descr="dell_gray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4FFAD45-8D78-4F43-ACFE-2A0A0D4B05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13403" y="6248084"/>
            <a:ext cx="2838253" cy="530223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3548121-C5E7-1A8D-4740-2F12F0342260}"/>
              </a:ext>
            </a:extLst>
          </p:cNvPr>
          <p:cNvGrpSpPr/>
          <p:nvPr userDrawn="1"/>
        </p:nvGrpSpPr>
        <p:grpSpPr>
          <a:xfrm>
            <a:off x="0" y="6226684"/>
            <a:ext cx="5867400" cy="631316"/>
            <a:chOff x="0" y="6226684"/>
            <a:chExt cx="5867400" cy="63131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6AAF2F1-C724-3503-454C-F9E6A9CC3C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95238"/>
              <a:ext cx="5867400" cy="262762"/>
            </a:xfrm>
            <a:prstGeom prst="rect">
              <a:avLst/>
            </a:prstGeom>
          </p:spPr>
        </p:pic>
        <p:pic>
          <p:nvPicPr>
            <p:cNvPr id="11" name="Picture 2" descr="現代與傳統結合，台灣大學（NTU）啟用新LOGO | 品牌癮－法博思品牌顧問">
              <a:extLst>
                <a:ext uri="{FF2B5EF4-FFF2-40B4-BE49-F238E27FC236}">
                  <a16:creationId xmlns:a16="http://schemas.microsoft.com/office/drawing/2014/main" id="{498DA587-DCCE-7E34-7DB4-59CF3A885C8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2" b="15718"/>
            <a:stretch/>
          </p:blipFill>
          <p:spPr bwMode="auto">
            <a:xfrm>
              <a:off x="354330" y="6226684"/>
              <a:ext cx="1710690" cy="54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43746690-831D-4FE8-91C4-7ADA8E2474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29903" y="6246267"/>
            <a:ext cx="4076876" cy="530223"/>
          </a:xfrm>
          <a:prstGeom prst="rect">
            <a:avLst/>
          </a:prstGeom>
        </p:spPr>
      </p:pic>
      <p:sp>
        <p:nvSpPr>
          <p:cNvPr id="3" name="Text Box 9">
            <a:extLst>
              <a:ext uri="{FF2B5EF4-FFF2-40B4-BE49-F238E27FC236}">
                <a16:creationId xmlns:a16="http://schemas.microsoft.com/office/drawing/2014/main" id="{6FE8BA60-4F1C-8B85-43CA-354B21A0E47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417" y="6363102"/>
            <a:ext cx="7086600" cy="27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latin typeface="+mn-lt"/>
                <a:cs typeface="Arial" pitchFamily="34" charset="0"/>
              </a:rPr>
              <a:t>Graduate Institute of Electronics Engineering, NTU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>
            <a:cxnSpLocks noChangeShapeType="1"/>
          </p:cNvCxnSpPr>
          <p:nvPr userDrawn="1"/>
        </p:nvCxnSpPr>
        <p:spPr bwMode="auto">
          <a:xfrm>
            <a:off x="609600" y="6172200"/>
            <a:ext cx="109728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6" name="Picture 15" descr="dell_gray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2669" y="6440493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ACB262A-A0E8-D84C-AF36-6839AA2483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13403" y="6248084"/>
            <a:ext cx="2838253" cy="530223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B8B8F1A4-1F68-3E7E-6105-B96587AD24F3}"/>
              </a:ext>
            </a:extLst>
          </p:cNvPr>
          <p:cNvGrpSpPr/>
          <p:nvPr userDrawn="1"/>
        </p:nvGrpSpPr>
        <p:grpSpPr>
          <a:xfrm>
            <a:off x="0" y="6226684"/>
            <a:ext cx="5867400" cy="631316"/>
            <a:chOff x="0" y="6226684"/>
            <a:chExt cx="5867400" cy="631316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713FD7F-9D6B-A7DB-A235-8F32CA36C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95238"/>
              <a:ext cx="5867400" cy="262762"/>
            </a:xfrm>
            <a:prstGeom prst="rect">
              <a:avLst/>
            </a:prstGeom>
          </p:spPr>
        </p:pic>
        <p:pic>
          <p:nvPicPr>
            <p:cNvPr id="10" name="Picture 2" descr="現代與傳統結合，台灣大學（NTU）啟用新LOGO | 品牌癮－法博思品牌顧問">
              <a:extLst>
                <a:ext uri="{FF2B5EF4-FFF2-40B4-BE49-F238E27FC236}">
                  <a16:creationId xmlns:a16="http://schemas.microsoft.com/office/drawing/2014/main" id="{73256514-EB70-F687-EDCC-DDE2A2E2B2F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2" b="15718"/>
            <a:stretch/>
          </p:blipFill>
          <p:spPr bwMode="auto">
            <a:xfrm>
              <a:off x="354330" y="6226684"/>
              <a:ext cx="1710690" cy="54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E7DAAE9A-5FA8-467D-9253-A8F2FA242E4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29903" y="6246267"/>
            <a:ext cx="4076876" cy="530223"/>
          </a:xfrm>
          <a:prstGeom prst="rect">
            <a:avLst/>
          </a:prstGeom>
        </p:spPr>
      </p:pic>
      <p:sp>
        <p:nvSpPr>
          <p:cNvPr id="2" name="Text Box 9">
            <a:extLst>
              <a:ext uri="{FF2B5EF4-FFF2-40B4-BE49-F238E27FC236}">
                <a16:creationId xmlns:a16="http://schemas.microsoft.com/office/drawing/2014/main" id="{52342B68-53FE-88DE-E23A-DDAD4B9111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417" y="6363102"/>
            <a:ext cx="7086600" cy="27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latin typeface="+mn-lt"/>
                <a:cs typeface="Arial" pitchFamily="34" charset="0"/>
              </a:rPr>
              <a:t>Graduate Institute of Electronics Engineering, NTU</a:t>
            </a:r>
          </a:p>
        </p:txBody>
      </p:sp>
    </p:spTree>
  </p:cSld>
  <p:clrMapOvr>
    <a:masterClrMapping/>
  </p:clrMapOvr>
  <p:transition spd="med">
    <p:wipe dir="r"/>
  </p:transition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457200"/>
            <a:ext cx="4876800" cy="3657600"/>
          </a:xfrm>
          <a:prstGeom prst="roundRect">
            <a:avLst>
              <a:gd name="adj" fmla="val 27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9" descr="dell_gray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2669" y="6440493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FE501C-377E-4742-B8A5-A314D5FD40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13403" y="6248084"/>
            <a:ext cx="2838253" cy="53022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FCDED144-BADA-DFB2-599A-5D87AE1EE0F1}"/>
              </a:ext>
            </a:extLst>
          </p:cNvPr>
          <p:cNvGrpSpPr/>
          <p:nvPr userDrawn="1"/>
        </p:nvGrpSpPr>
        <p:grpSpPr>
          <a:xfrm>
            <a:off x="0" y="6226684"/>
            <a:ext cx="5867400" cy="631316"/>
            <a:chOff x="0" y="6226684"/>
            <a:chExt cx="5867400" cy="63131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B9A0F9C-8D7A-3B57-899A-22833C9435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95238"/>
              <a:ext cx="5867400" cy="262762"/>
            </a:xfrm>
            <a:prstGeom prst="rect">
              <a:avLst/>
            </a:prstGeom>
          </p:spPr>
        </p:pic>
        <p:pic>
          <p:nvPicPr>
            <p:cNvPr id="4" name="Picture 2" descr="現代與傳統結合，台灣大學（NTU）啟用新LOGO | 品牌癮－法博思品牌顧問">
              <a:extLst>
                <a:ext uri="{FF2B5EF4-FFF2-40B4-BE49-F238E27FC236}">
                  <a16:creationId xmlns:a16="http://schemas.microsoft.com/office/drawing/2014/main" id="{9A589CB7-83C2-5392-EC37-9796605412C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2" b="15718"/>
            <a:stretch/>
          </p:blipFill>
          <p:spPr bwMode="auto">
            <a:xfrm>
              <a:off x="354330" y="6226684"/>
              <a:ext cx="1710690" cy="54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ABC8911C-A7E6-443C-A5B0-2F8A0AD7B43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29903" y="6246267"/>
            <a:ext cx="4076876" cy="530223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55521C08-A7B5-857B-1434-A3BC67205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417" y="6363102"/>
            <a:ext cx="7086600" cy="27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latin typeface="+mn-lt"/>
                <a:cs typeface="Arial" pitchFamily="34" charset="0"/>
              </a:rPr>
              <a:t>Graduate Institute of Electronics Engineering, NTU</a:t>
            </a:r>
          </a:p>
        </p:txBody>
      </p:sp>
    </p:spTree>
  </p:cSld>
  <p:clrMapOvr>
    <a:masterClrMapping/>
  </p:clrMapOvr>
  <p:transition spd="med">
    <p:wipe dir="r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457200"/>
            <a:ext cx="4876800" cy="3657600"/>
          </a:xfrm>
          <a:prstGeom prst="roundRect">
            <a:avLst>
              <a:gd name="adj" fmla="val 27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9" descr="dell_gray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2669" y="6440493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EDEE0F-A46B-8146-8B97-02DED2E65A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13403" y="6248084"/>
            <a:ext cx="2838253" cy="53022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FE2F679E-930C-2455-87C0-84DEC51FE781}"/>
              </a:ext>
            </a:extLst>
          </p:cNvPr>
          <p:cNvGrpSpPr/>
          <p:nvPr userDrawn="1"/>
        </p:nvGrpSpPr>
        <p:grpSpPr>
          <a:xfrm>
            <a:off x="0" y="6226684"/>
            <a:ext cx="5867400" cy="631316"/>
            <a:chOff x="0" y="6226684"/>
            <a:chExt cx="5867400" cy="63131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3D59A23-6459-EC80-3E72-600411CF66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95238"/>
              <a:ext cx="5867400" cy="262762"/>
            </a:xfrm>
            <a:prstGeom prst="rect">
              <a:avLst/>
            </a:prstGeom>
          </p:spPr>
        </p:pic>
        <p:pic>
          <p:nvPicPr>
            <p:cNvPr id="4" name="Picture 2" descr="現代與傳統結合，台灣大學（NTU）啟用新LOGO | 品牌癮－法博思品牌顧問">
              <a:extLst>
                <a:ext uri="{FF2B5EF4-FFF2-40B4-BE49-F238E27FC236}">
                  <a16:creationId xmlns:a16="http://schemas.microsoft.com/office/drawing/2014/main" id="{3F253DC4-A8DA-E62E-068B-FA5ED01D69D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2" b="15718"/>
            <a:stretch/>
          </p:blipFill>
          <p:spPr bwMode="auto">
            <a:xfrm>
              <a:off x="354330" y="6226684"/>
              <a:ext cx="1710690" cy="54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C73D993B-F81E-4CD6-8357-E56D962702B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29903" y="6246267"/>
            <a:ext cx="4076876" cy="530223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3AAF7C36-F3E4-58C6-F344-BDEE7B4F5D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417" y="6363102"/>
            <a:ext cx="7086600" cy="27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latin typeface="+mn-lt"/>
                <a:cs typeface="Arial" pitchFamily="34" charset="0"/>
              </a:rPr>
              <a:t>Graduate Institute of Electronics Engineering, NTU</a:t>
            </a:r>
          </a:p>
        </p:txBody>
      </p:sp>
    </p:spTree>
  </p:cSld>
  <p:clrMapOvr>
    <a:masterClrMapping/>
  </p:clrMapOvr>
  <p:transition spd="med">
    <p:wipe dir="r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457200"/>
            <a:ext cx="4876800" cy="3657600"/>
          </a:xfrm>
          <a:prstGeom prst="roundRect">
            <a:avLst>
              <a:gd name="adj" fmla="val 275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 anchorCtr="0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9" descr="dell_gray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2669" y="6440493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91AAD56-2402-2A46-9959-159CC996D0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13403" y="6248084"/>
            <a:ext cx="2838253" cy="53022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5174F27A-B53F-5F5E-360B-E44269ADC537}"/>
              </a:ext>
            </a:extLst>
          </p:cNvPr>
          <p:cNvGrpSpPr/>
          <p:nvPr userDrawn="1"/>
        </p:nvGrpSpPr>
        <p:grpSpPr>
          <a:xfrm>
            <a:off x="0" y="6226684"/>
            <a:ext cx="5867400" cy="631316"/>
            <a:chOff x="0" y="6226684"/>
            <a:chExt cx="5867400" cy="63131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0509AF9-DD00-92AD-2061-1A4BD6AB6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95238"/>
              <a:ext cx="5867400" cy="262762"/>
            </a:xfrm>
            <a:prstGeom prst="rect">
              <a:avLst/>
            </a:prstGeom>
          </p:spPr>
        </p:pic>
        <p:pic>
          <p:nvPicPr>
            <p:cNvPr id="4" name="Picture 2" descr="現代與傳統結合，台灣大學（NTU）啟用新LOGO | 品牌癮－法博思品牌顧問">
              <a:extLst>
                <a:ext uri="{FF2B5EF4-FFF2-40B4-BE49-F238E27FC236}">
                  <a16:creationId xmlns:a16="http://schemas.microsoft.com/office/drawing/2014/main" id="{A8375F63-9A3F-926A-7F04-929279ED1A7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2" b="15718"/>
            <a:stretch/>
          </p:blipFill>
          <p:spPr bwMode="auto">
            <a:xfrm>
              <a:off x="354330" y="6226684"/>
              <a:ext cx="1710690" cy="54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4AA9F640-CF6C-473F-88DE-08A96985BBE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29903" y="6246267"/>
            <a:ext cx="4076876" cy="530223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40E28472-E78A-4D9F-C720-7A28002B3B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417" y="6363102"/>
            <a:ext cx="7086600" cy="27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latin typeface="+mn-lt"/>
                <a:cs typeface="Arial" pitchFamily="34" charset="0"/>
              </a:rPr>
              <a:t>Graduate Institute of Electronics Engineering, NTU</a:t>
            </a:r>
          </a:p>
        </p:txBody>
      </p:sp>
    </p:spTree>
  </p:cSld>
  <p:clrMapOvr>
    <a:masterClrMapping/>
  </p:clrMapOvr>
  <p:transition spd="med">
    <p:wipe dir="r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09600" y="457200"/>
            <a:ext cx="4876800" cy="3657600"/>
          </a:xfrm>
          <a:prstGeom prst="roundRect">
            <a:avLst>
              <a:gd name="adj" fmla="val 2752"/>
            </a:avLst>
          </a:prstGeom>
          <a:solidFill>
            <a:srgbClr val="DC503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228600" tIns="228600" rIns="228600" bIns="228600" anchor="t">
            <a:normAutofit/>
          </a:bodyPr>
          <a:lstStyle>
            <a:lvl1pPr>
              <a:defRPr sz="3200" b="0">
                <a:solidFill>
                  <a:schemeClr val="tx2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13" descr="dell_gray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24033" y="6226684"/>
            <a:ext cx="764033" cy="5730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2669" y="6440493"/>
            <a:ext cx="347132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fld id="{DBD5246C-868F-410A-AE52-FE248EDADC4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29375"/>
            <a:ext cx="2514600" cy="1524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100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5E6FE10-0CF3-804E-9B37-F68C3C5C85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13403" y="6248084"/>
            <a:ext cx="2838253" cy="530223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FE178D52-2766-3752-7FC1-50C0490979E4}"/>
              </a:ext>
            </a:extLst>
          </p:cNvPr>
          <p:cNvGrpSpPr/>
          <p:nvPr userDrawn="1"/>
        </p:nvGrpSpPr>
        <p:grpSpPr>
          <a:xfrm>
            <a:off x="0" y="6226684"/>
            <a:ext cx="5867400" cy="631316"/>
            <a:chOff x="0" y="6226684"/>
            <a:chExt cx="5867400" cy="631316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9B04295-066C-E07E-5E0B-A1644F9FE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95238"/>
              <a:ext cx="5867400" cy="262762"/>
            </a:xfrm>
            <a:prstGeom prst="rect">
              <a:avLst/>
            </a:prstGeom>
          </p:spPr>
        </p:pic>
        <p:pic>
          <p:nvPicPr>
            <p:cNvPr id="4" name="Picture 2" descr="現代與傳統結合，台灣大學（NTU）啟用新LOGO | 品牌癮－法博思品牌顧問">
              <a:extLst>
                <a:ext uri="{FF2B5EF4-FFF2-40B4-BE49-F238E27FC236}">
                  <a16:creationId xmlns:a16="http://schemas.microsoft.com/office/drawing/2014/main" id="{CD82B177-5DFD-8B28-9BB8-C09E2A272BC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2" b="15718"/>
            <a:stretch/>
          </p:blipFill>
          <p:spPr bwMode="auto">
            <a:xfrm>
              <a:off x="354330" y="6226684"/>
              <a:ext cx="1710690" cy="54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17AB4F62-C1C6-4C9B-BA56-1F0715D36CA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29903" y="6246267"/>
            <a:ext cx="4076876" cy="530223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574B70DF-0093-3D5D-21C6-246BC610DD1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52417" y="6363102"/>
            <a:ext cx="7086600" cy="27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kumimoji="0" lang="en-US" altLang="zh-TW" sz="1200" b="1" i="1" dirty="0">
                <a:solidFill>
                  <a:srgbClr val="303030"/>
                </a:solidFill>
                <a:latin typeface="+mn-lt"/>
                <a:cs typeface="Arial" pitchFamily="34" charset="0"/>
              </a:rPr>
              <a:t>Graduate Institute of Electronics Engineering, NTU</a:t>
            </a:r>
          </a:p>
        </p:txBody>
      </p:sp>
    </p:spTree>
  </p:cSld>
  <p:clrMapOvr>
    <a:masterClrMapping/>
  </p:clrMapOvr>
  <p:transition spd="med">
    <p:wipe dir="r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567873" y="38100"/>
            <a:ext cx="10985500" cy="96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596901" y="1310641"/>
            <a:ext cx="10985500" cy="1008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 bwMode="black">
          <a:xfrm>
            <a:off x="7133775" y="6434985"/>
            <a:ext cx="36576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00">
                <a:solidFill>
                  <a:schemeClr val="accent4"/>
                </a:solidFill>
                <a:latin typeface="Museo Sans For Dell" pitchFamily="2" charset="0"/>
              </a:rPr>
              <a:t>Enterprise Product Development</a:t>
            </a:r>
          </a:p>
        </p:txBody>
      </p:sp>
      <p:sp>
        <p:nvSpPr>
          <p:cNvPr id="2" name="fl" descr="                        Dell - Internal Use - Confidential"/>
          <p:cNvSpPr txBox="1"/>
          <p:nvPr userDrawn="1"/>
        </p:nvSpPr>
        <p:spPr>
          <a:xfrm>
            <a:off x="0" y="6664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>
                <a:solidFill>
                  <a:srgbClr val="7F7F7F"/>
                </a:solidFill>
                <a:latin typeface="museo sans for dell"/>
              </a:rPr>
              <a:t>                        Dell - Internal Use - Confidential</a:t>
            </a:r>
          </a:p>
        </p:txBody>
      </p:sp>
      <p:sp>
        <p:nvSpPr>
          <p:cNvPr id="3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5046637D-4F8D-4E1C-B27B-7CFD4382410B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31" r:id="rId3"/>
    <p:sldLayoutId id="2147483805" r:id="rId4"/>
    <p:sldLayoutId id="2147483837" r:id="rId5"/>
    <p:sldLayoutId id="2147483811" r:id="rId6"/>
    <p:sldLayoutId id="2147483832" r:id="rId7"/>
    <p:sldLayoutId id="2147483833" r:id="rId8"/>
    <p:sldLayoutId id="2147483813" r:id="rId9"/>
    <p:sldLayoutId id="2147483834" r:id="rId10"/>
    <p:sldLayoutId id="2147483812" r:id="rId11"/>
    <p:sldLayoutId id="2147483814" r:id="rId12"/>
    <p:sldLayoutId id="2147483836" r:id="rId13"/>
    <p:sldLayoutId id="2147483817" r:id="rId14"/>
  </p:sldLayoutIdLst>
  <p:transition spd="med"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2000"/>
        </a:spcBef>
        <a:spcAft>
          <a:spcPct val="0"/>
        </a:spcAft>
        <a:buClr>
          <a:schemeClr val="bg1"/>
        </a:buClr>
        <a:buFont typeface="Arial" pitchFamily="34" charset="0"/>
        <a:buChar char="•"/>
        <a:defRPr sz="220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574675" indent="-2238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Sans For Dell" pitchFamily="2" charset="0"/>
        <a:buChar char="–"/>
        <a:defRPr sz="180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909638" indent="-220663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Sans For Dell" pitchFamily="2" charset="0"/>
        <a:buChar char="›"/>
        <a:defRPr sz="16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png"/><Relationship Id="rId5" Type="http://schemas.openxmlformats.org/officeDocument/2006/relationships/hyperlink" Target="https://github.com/NVlabs/Taylor_pruning" TargetMode="Externa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aac"/><Relationship Id="rId1" Type="http://schemas.microsoft.com/office/2007/relationships/media" Target="../media/media11.aac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aac"/><Relationship Id="rId1" Type="http://schemas.microsoft.com/office/2007/relationships/media" Target="../media/media12.aac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aac"/><Relationship Id="rId1" Type="http://schemas.microsoft.com/office/2007/relationships/media" Target="../media/media13.aac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ieeexplore.ieee.org/document/9116287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ieeexplore.ieee.org/document/9116287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7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58568" y="2901846"/>
            <a:ext cx="11074863" cy="1054308"/>
          </a:xfrm>
          <a:ln>
            <a:noFill/>
          </a:ln>
        </p:spPr>
        <p:txBody>
          <a:bodyPr/>
          <a:lstStyle/>
          <a:p>
            <a:r>
              <a:rPr lang="en" altLang="zh-TW" sz="2800" b="1" dirty="0">
                <a:latin typeface="Museo For Dell"/>
              </a:rPr>
              <a:t>EE5141 Digital Signal Processing in VLSI Design </a:t>
            </a:r>
            <a:br>
              <a:rPr lang="en" altLang="zh-TW" sz="2800" b="1" dirty="0">
                <a:latin typeface="Museo For Dell"/>
              </a:rPr>
            </a:br>
            <a:br>
              <a:rPr lang="en" altLang="zh-TW" sz="2800" b="1" dirty="0">
                <a:latin typeface="Museo For Dell"/>
              </a:rPr>
            </a:br>
            <a:r>
              <a:rPr lang="en" altLang="zh-TW" sz="4800" b="1" dirty="0">
                <a:latin typeface="Museo For Dell"/>
              </a:rPr>
              <a:t>Final Project – Pruning</a:t>
            </a:r>
            <a:endParaRPr lang="en" altLang="zh-TW" sz="3000" b="1" dirty="0"/>
          </a:p>
        </p:txBody>
      </p:sp>
      <p:sp>
        <p:nvSpPr>
          <p:cNvPr id="16" name="Content Placeholder 15"/>
          <p:cNvSpPr>
            <a:spLocks noGrp="1"/>
          </p:cNvSpPr>
          <p:nvPr>
            <p:ph type="subTitle" idx="1"/>
          </p:nvPr>
        </p:nvSpPr>
        <p:spPr>
          <a:xfrm>
            <a:off x="558568" y="4389228"/>
            <a:ext cx="10033002" cy="1054308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</a:pPr>
            <a:r>
              <a:rPr lang="en-US" altLang="zh-TW" b="1" dirty="0">
                <a:latin typeface="+mn-ea"/>
                <a:ea typeface="+mn-ea"/>
                <a:cs typeface="Arial"/>
              </a:rPr>
              <a:t>Advisor: </a:t>
            </a:r>
            <a:r>
              <a:rPr lang="en" altLang="zh-CN" b="1" dirty="0">
                <a:latin typeface="+mn-ea"/>
                <a:ea typeface="+mn-ea"/>
                <a:cs typeface="Arial"/>
              </a:rPr>
              <a:t>Shao-Yi Chien</a:t>
            </a:r>
            <a:endParaRPr lang="en-US" altLang="zh-CN" b="1" dirty="0">
              <a:latin typeface="+mn-ea"/>
              <a:ea typeface="+mn-ea"/>
              <a:cs typeface="Arial"/>
            </a:endParaRPr>
          </a:p>
          <a:p>
            <a:pPr>
              <a:spcBef>
                <a:spcPts val="800"/>
              </a:spcBef>
            </a:pPr>
            <a:r>
              <a:rPr lang="en-US" b="1" dirty="0">
                <a:latin typeface="+mn-ea"/>
                <a:ea typeface="+mn-ea"/>
                <a:cs typeface="Arial"/>
              </a:rPr>
              <a:t>Student:  </a:t>
            </a:r>
            <a:r>
              <a:rPr lang="en" altLang="zh-TW" sz="1900" b="1" dirty="0">
                <a:latin typeface="+mn-ea"/>
                <a:ea typeface="+mn-ea"/>
                <a:cs typeface="Arial"/>
                <a:sym typeface="Arial"/>
              </a:rPr>
              <a:t>De-Yu Lian        (R10943170)    Yen-Peng Liao      (R10921A10)</a:t>
            </a:r>
          </a:p>
          <a:p>
            <a:pPr>
              <a:spcBef>
                <a:spcPts val="800"/>
              </a:spcBef>
            </a:pPr>
            <a:r>
              <a:rPr lang="en" altLang="zh-TW" sz="1900" b="1" dirty="0">
                <a:latin typeface="+mn-ea"/>
                <a:ea typeface="+mn-ea"/>
                <a:cs typeface="Arial"/>
                <a:sym typeface="Arial"/>
              </a:rPr>
              <a:t>	    Jun-Wei Liang (D10942012)    Cheng-Yen Pan   (R11K45009) </a:t>
            </a:r>
            <a:endParaRPr lang="en-US" sz="1700" b="1" dirty="0">
              <a:latin typeface="+mn-ea"/>
              <a:ea typeface="+mn-ea"/>
              <a:cs typeface="Arial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315202" y="4114800"/>
            <a:ext cx="244288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3038" indent="-173038" algn="r" eaLnBrk="0" hangingPunct="0">
              <a:lnSpc>
                <a:spcPct val="95000"/>
              </a:lnSpc>
              <a:spcBef>
                <a:spcPct val="30000"/>
              </a:spcBef>
              <a:buClr>
                <a:schemeClr val="accent1"/>
              </a:buClr>
              <a:defRPr/>
            </a:pPr>
            <a:endParaRPr lang="en-US" sz="1400" kern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CD961B-129B-4648-AB79-848C41BE1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0" t="29028" r="7048" b="27465"/>
          <a:stretch/>
        </p:blipFill>
        <p:spPr>
          <a:xfrm>
            <a:off x="8538008" y="1872085"/>
            <a:ext cx="3095424" cy="3132768"/>
          </a:xfrm>
          <a:prstGeom prst="rect">
            <a:avLst/>
          </a:prstGeom>
        </p:spPr>
      </p:pic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ED2998FF-C054-46E3-9EC2-187A8EEC4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9000">
        <p:wipe dir="r"/>
        <p:sndAc>
          <p:endSnd/>
        </p:sndAc>
      </p:transition>
    </mc:Choice>
    <mc:Fallback xmlns="">
      <p:transition advClick="0" advTm="9000">
        <p:wipe dir="r"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BE6FFB2-5BFB-C37E-2ADE-1571D0C9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kern="0" dirty="0">
                <a:solidFill>
                  <a:srgbClr val="E51736"/>
                </a:solidFill>
              </a:rPr>
              <a:t>Background (Related Work </a:t>
            </a:r>
            <a:r>
              <a:rPr lang="en-US" altLang="zh-TW" kern="0" dirty="0">
                <a:solidFill>
                  <a:srgbClr val="E51736"/>
                </a:solidFill>
              </a:rPr>
              <a:t>1</a:t>
            </a:r>
            <a:r>
              <a:rPr lang="zh-TW" altLang="zh-TW" kern="0" dirty="0">
                <a:solidFill>
                  <a:srgbClr val="E51736"/>
                </a:solidFill>
              </a:rPr>
              <a:t>)</a:t>
            </a:r>
            <a:r>
              <a:rPr lang="en-US" altLang="zh-TW" kern="0" dirty="0">
                <a:solidFill>
                  <a:srgbClr val="E51736"/>
                </a:solidFill>
              </a:rPr>
              <a:t> - </a:t>
            </a:r>
            <a:r>
              <a:rPr lang="en-US" altLang="zh-TW" dirty="0">
                <a:solidFill>
                  <a:srgbClr val="E51736"/>
                </a:solidFill>
              </a:rPr>
              <a:t>Pruning Estimation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F48AA12-A20E-7810-1F86-0F73546B3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0" y="1310641"/>
            <a:ext cx="10972800" cy="2810385"/>
          </a:xfrm>
        </p:spPr>
        <p:txBody>
          <a:bodyPr/>
          <a:lstStyle/>
          <a:p>
            <a:pPr marL="384048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 altLang="zh-TW" dirty="0"/>
              <a:t>Additional information</a:t>
            </a: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US" altLang="zh-TW" dirty="0"/>
              <a:t>In the survey below, we can use this work to estimate the pruning effort</a:t>
            </a: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US" altLang="zh-TW" dirty="0"/>
              <a:t>The author provides the </a:t>
            </a:r>
            <a:r>
              <a:rPr lang="en-US" altLang="zh-TW" dirty="0" err="1"/>
              <a:t>github</a:t>
            </a:r>
            <a:r>
              <a:rPr lang="en-US" altLang="zh-TW" dirty="0"/>
              <a:t> source</a:t>
            </a:r>
          </a:p>
          <a:p>
            <a:pPr marL="1371600" lvl="2" indent="-384047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US" altLang="zh-TW" u="sng" dirty="0">
                <a:solidFill>
                  <a:schemeClr val="hlink"/>
                </a:solidFill>
                <a:hlinkClick r:id="rId5"/>
              </a:rPr>
              <a:t>https://github.com/NVlabs/Taylor_pruning</a:t>
            </a:r>
            <a:endParaRPr lang="en-US" altLang="zh-TW" dirty="0"/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US" altLang="zh-TW" dirty="0"/>
              <a:t>It's also convenient to use: "</a:t>
            </a:r>
            <a:r>
              <a:rPr lang="en-US" altLang="zh-TW" dirty="0">
                <a:solidFill>
                  <a:srgbClr val="FF0000"/>
                </a:solidFill>
              </a:rPr>
              <a:t>No need to set hyperparameters other than providing the desired number of neurons for pruning</a:t>
            </a:r>
            <a:r>
              <a:rPr lang="en-US" altLang="zh-TW" dirty="0"/>
              <a:t>"</a:t>
            </a:r>
          </a:p>
          <a:p>
            <a:pPr marL="914400" lvl="1" indent="-257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2" name="Audio Recording 2022年12月29日 下午3:33:05">
            <a:hlinkClick r:id="" action="ppaction://media"/>
            <a:extLst>
              <a:ext uri="{FF2B5EF4-FFF2-40B4-BE49-F238E27FC236}">
                <a16:creationId xmlns:a16="http://schemas.microsoft.com/office/drawing/2014/main" id="{CFC8439A-F70C-D5E0-04B2-EE5D6609B3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59167" y="51409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6500">
        <p:wipe dir="r"/>
      </p:transition>
    </mc:Choice>
    <mc:Fallback xmlns="">
      <p:transition advTm="265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BE6FFB2-5BFB-C37E-2ADE-1571D0C9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kern="0" dirty="0">
                <a:solidFill>
                  <a:srgbClr val="E51736"/>
                </a:solidFill>
              </a:rPr>
              <a:t>Background (Related Work</a:t>
            </a:r>
            <a:r>
              <a:rPr lang="en-US" altLang="zh-TW" kern="0" dirty="0">
                <a:solidFill>
                  <a:srgbClr val="E51736"/>
                </a:solidFill>
              </a:rPr>
              <a:t> 2</a:t>
            </a:r>
            <a:r>
              <a:rPr lang="zh-TW" altLang="zh-TW" kern="0" dirty="0">
                <a:solidFill>
                  <a:srgbClr val="E51736"/>
                </a:solidFill>
              </a:rPr>
              <a:t>)</a:t>
            </a:r>
            <a:r>
              <a:rPr lang="en-US" altLang="zh-TW" kern="0" dirty="0">
                <a:solidFill>
                  <a:srgbClr val="E51736"/>
                </a:solidFill>
              </a:rPr>
              <a:t> - </a:t>
            </a:r>
            <a:r>
              <a:rPr lang="en-US" altLang="zh-TW" dirty="0">
                <a:solidFill>
                  <a:srgbClr val="E51736"/>
                </a:solidFill>
              </a:rPr>
              <a:t>Pruning for Novel technique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C022E-1F70-2636-49A1-3A651EE0450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99926" y="1310641"/>
            <a:ext cx="5234817" cy="5385129"/>
          </a:xfrm>
        </p:spPr>
        <p:txBody>
          <a:bodyPr/>
          <a:lstStyle/>
          <a:p>
            <a:pPr marL="384048" lvl="0" indent="-384048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■"/>
            </a:pPr>
            <a:r>
              <a:rPr lang="en-US" altLang="zh-TW" dirty="0"/>
              <a:t>Original  technique often require considering multiple design concerns</a:t>
            </a:r>
          </a:p>
          <a:p>
            <a:pPr marL="914400" lvl="1" indent="-384048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 altLang="zh-TW" dirty="0">
                <a:cs typeface="+mn-cs"/>
              </a:rPr>
              <a:t>could not comprehensively explore the design space over the speed-accuracy trade-off </a:t>
            </a:r>
            <a:br>
              <a:rPr lang="en-US" altLang="zh-TW" dirty="0">
                <a:cs typeface="+mn-cs"/>
              </a:rPr>
            </a:br>
            <a:endParaRPr lang="en-US" altLang="zh-TW" dirty="0">
              <a:cs typeface="+mn-cs"/>
            </a:endParaRPr>
          </a:p>
          <a:p>
            <a:pPr marL="384048" lvl="0" indent="-396748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■"/>
            </a:pPr>
            <a:r>
              <a:rPr lang="en-US" altLang="zh-TW" dirty="0"/>
              <a:t>Novel technique</a:t>
            </a:r>
          </a:p>
          <a:p>
            <a:pPr marL="914400" lvl="1" indent="-384048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 altLang="zh-TW" dirty="0">
                <a:cs typeface="+mn-cs"/>
              </a:rPr>
              <a:t>Multi-Phase Pruning</a:t>
            </a:r>
            <a:br>
              <a:rPr lang="en-US" altLang="zh-TW" dirty="0">
                <a:cs typeface="+mn-cs"/>
              </a:rPr>
            </a:br>
            <a:endParaRPr lang="en-US" altLang="zh-TW" dirty="0"/>
          </a:p>
          <a:p>
            <a:pPr marL="384048" lvl="0" indent="-396748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■"/>
            </a:pPr>
            <a:r>
              <a:rPr lang="en-US" altLang="zh-TW" dirty="0"/>
              <a:t>Multi-Phase Pruning Compared to the existing method</a:t>
            </a:r>
          </a:p>
          <a:p>
            <a:pPr marL="914400" lvl="1" indent="-396748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 altLang="zh-TW" dirty="0">
                <a:solidFill>
                  <a:srgbClr val="E51736"/>
                </a:solidFill>
                <a:cs typeface="+mn-cs"/>
              </a:rPr>
              <a:t>consider two different sparsity levels: coarse- and fine-grain</a:t>
            </a:r>
          </a:p>
          <a:p>
            <a:pPr marL="384048" lvl="0" indent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None/>
            </a:pPr>
            <a:r>
              <a:rPr lang="en-US" altLang="zh-TW" sz="1800" dirty="0">
                <a:solidFill>
                  <a:srgbClr val="E51736"/>
                </a:solidFill>
              </a:rPr>
              <a:t> </a:t>
            </a:r>
          </a:p>
          <a:p>
            <a:pPr marL="0" lvl="0" indent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E0F6F1F-5524-CFC7-2509-552F50B7D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505" y="2626498"/>
            <a:ext cx="5981700" cy="1778000"/>
          </a:xfrm>
          <a:prstGeom prst="rect">
            <a:avLst/>
          </a:prstGeom>
        </p:spPr>
      </p:pic>
      <p:pic>
        <p:nvPicPr>
          <p:cNvPr id="2" name="1 12月29日 下午8點29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85991" y="4658743"/>
            <a:ext cx="1374033" cy="13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500">
        <p:wipe dir="r"/>
      </p:transition>
    </mc:Choice>
    <mc:Fallback xmlns="">
      <p:transition advTm="485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BE6FFB2-5BFB-C37E-2ADE-1571D0C9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kern="0" dirty="0">
                <a:solidFill>
                  <a:srgbClr val="E51736"/>
                </a:solidFill>
              </a:rPr>
              <a:t>Background (Related Work</a:t>
            </a:r>
            <a:r>
              <a:rPr lang="en-US" altLang="zh-TW" kern="0" dirty="0">
                <a:solidFill>
                  <a:srgbClr val="E51736"/>
                </a:solidFill>
              </a:rPr>
              <a:t> 2</a:t>
            </a:r>
            <a:r>
              <a:rPr lang="zh-TW" altLang="zh-TW" kern="0" dirty="0">
                <a:solidFill>
                  <a:srgbClr val="E51736"/>
                </a:solidFill>
              </a:rPr>
              <a:t>)</a:t>
            </a:r>
            <a:r>
              <a:rPr lang="en-US" altLang="zh-TW" kern="0" dirty="0">
                <a:solidFill>
                  <a:srgbClr val="E51736"/>
                </a:solidFill>
              </a:rPr>
              <a:t> - </a:t>
            </a:r>
            <a:r>
              <a:rPr lang="en-US" altLang="zh-TW" dirty="0">
                <a:solidFill>
                  <a:srgbClr val="E51736"/>
                </a:solidFill>
              </a:rPr>
              <a:t>Pruning for Novel technique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C022E-1F70-2636-49A1-3A651EE0450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99926" y="1310641"/>
            <a:ext cx="5234817" cy="4464812"/>
          </a:xfrm>
        </p:spPr>
        <p:txBody>
          <a:bodyPr/>
          <a:lstStyle/>
          <a:p>
            <a:pPr marL="384048" lvl="0" indent="-396748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altLang="zh-TW" dirty="0"/>
              <a:t>To obtain actual speed up in the fine-grain sparsity level, </a:t>
            </a:r>
            <a:r>
              <a:rPr lang="en-US" altLang="zh-TW" dirty="0">
                <a:solidFill>
                  <a:srgbClr val="FF0000"/>
                </a:solidFill>
              </a:rPr>
              <a:t>apply the SIMD-aware pruning</a:t>
            </a:r>
            <a:r>
              <a:rPr lang="en-US" altLang="zh-TW" dirty="0"/>
              <a:t> to the converted 2D matrix W′ for GEMM.</a:t>
            </a:r>
            <a:endParaRPr lang="en-US" altLang="zh-TW" sz="1800" dirty="0"/>
          </a:p>
          <a:p>
            <a:pPr marL="914400" lvl="1" indent="-396748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altLang="zh-TW" dirty="0"/>
              <a:t>W′ is tiled in multiple sub-blocks of </a:t>
            </a:r>
            <a:r>
              <a:rPr lang="en-US" altLang="zh-TW" dirty="0" err="1"/>
              <a:t>Wsb</a:t>
            </a:r>
            <a:r>
              <a:rPr lang="en-US" altLang="zh-TW" dirty="0"/>
              <a:t> × RBS is further divided into multiple unit vectors (</a:t>
            </a:r>
            <a:r>
              <a:rPr lang="en-US" altLang="zh-TW" dirty="0" err="1"/>
              <a:t>Wsb</a:t>
            </a:r>
            <a:r>
              <a:rPr lang="en-US" altLang="zh-TW" dirty="0"/>
              <a:t> × 1). 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i="0" dirty="0"/>
          </a:p>
          <a:p>
            <a:pPr marL="384048" lvl="0" indent="-39674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altLang="zh-TW" dirty="0"/>
              <a:t>The unit vector is the smallest unit to be processed simultaneously, </a:t>
            </a:r>
          </a:p>
          <a:p>
            <a:pPr marL="914400" lvl="1" indent="-396748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altLang="zh-TW" i="0" dirty="0"/>
              <a:t>during the GEMM operation, </a:t>
            </a:r>
            <a:r>
              <a:rPr lang="en-US" altLang="zh-TW" i="0" dirty="0">
                <a:solidFill>
                  <a:srgbClr val="FF0000"/>
                </a:solidFill>
              </a:rPr>
              <a:t>those RBS unit vectors are processed one by one sequentially</a:t>
            </a:r>
            <a:r>
              <a:rPr lang="en-US" altLang="zh-TW" i="0" dirty="0"/>
              <a:t>.</a:t>
            </a:r>
          </a:p>
          <a:p>
            <a:pPr marL="9144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lang="en-US" altLang="zh-TW" sz="3200" i="0" dirty="0"/>
          </a:p>
          <a:p>
            <a:pPr marL="384048" lvl="0" indent="-257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dirty="0"/>
          </a:p>
        </p:txBody>
      </p:sp>
      <p:pic>
        <p:nvPicPr>
          <p:cNvPr id="2" name="Google Shape;159;p21">
            <a:extLst>
              <a:ext uri="{FF2B5EF4-FFF2-40B4-BE49-F238E27FC236}">
                <a16:creationId xmlns:a16="http://schemas.microsoft.com/office/drawing/2014/main" id="{FCAB6DDA-F416-E45D-AFDD-47314D6296E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655" y="2483708"/>
            <a:ext cx="5571047" cy="176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2 12月29日 下午8點32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131" y="4699591"/>
            <a:ext cx="1399893" cy="13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5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3500">
        <p:wipe dir="r"/>
      </p:transition>
    </mc:Choice>
    <mc:Fallback xmlns="">
      <p:transition advTm="335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BE6FFB2-5BFB-C37E-2ADE-1571D0C9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kern="0" dirty="0">
                <a:solidFill>
                  <a:srgbClr val="E51736"/>
                </a:solidFill>
              </a:rPr>
              <a:t>Background (Related Work</a:t>
            </a:r>
            <a:r>
              <a:rPr lang="en-US" altLang="zh-TW" kern="0" dirty="0">
                <a:solidFill>
                  <a:srgbClr val="E51736"/>
                </a:solidFill>
              </a:rPr>
              <a:t> 2</a:t>
            </a:r>
            <a:r>
              <a:rPr lang="zh-TW" altLang="zh-TW" kern="0" dirty="0">
                <a:solidFill>
                  <a:srgbClr val="E51736"/>
                </a:solidFill>
              </a:rPr>
              <a:t>)</a:t>
            </a:r>
            <a:r>
              <a:rPr lang="en-US" altLang="zh-TW" kern="0" dirty="0">
                <a:solidFill>
                  <a:srgbClr val="E51736"/>
                </a:solidFill>
              </a:rPr>
              <a:t> - </a:t>
            </a:r>
            <a:r>
              <a:rPr lang="en-US" altLang="zh-TW" dirty="0">
                <a:solidFill>
                  <a:srgbClr val="E51736"/>
                </a:solidFill>
              </a:rPr>
              <a:t>Pruning for Novel technique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EC022E-1F70-2636-49A1-3A651EE0450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99926" y="1310641"/>
            <a:ext cx="5234817" cy="3046988"/>
          </a:xfrm>
        </p:spPr>
        <p:txBody>
          <a:bodyPr/>
          <a:lstStyle/>
          <a:p>
            <a:pPr marL="384048" lvl="0" indent="-384048" algn="l" rtl="0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altLang="zh-TW" dirty="0"/>
              <a:t>The fine-grain could explore design space with higher</a:t>
            </a:r>
          </a:p>
          <a:p>
            <a:pPr marL="384048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accuracy levels whilst the speed gain was not as good as the coarse-grain.</a:t>
            </a:r>
          </a:p>
          <a:p>
            <a:pPr marL="384048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384048" lvl="0" indent="-384048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altLang="zh-TW" dirty="0"/>
              <a:t>In Multi-Phase Pruning, the novel SIMD-aware multi-phase pruning technique for CNNs </a:t>
            </a:r>
            <a:r>
              <a:rPr lang="en-US" altLang="zh-TW" dirty="0">
                <a:solidFill>
                  <a:srgbClr val="FF0000"/>
                </a:solidFill>
              </a:rPr>
              <a:t>enables an efficient DSE over the accuracy-speed trade-off</a:t>
            </a:r>
            <a:r>
              <a:rPr lang="en-US" altLang="zh-TW" dirty="0"/>
              <a:t>.</a:t>
            </a:r>
          </a:p>
        </p:txBody>
      </p:sp>
      <p:pic>
        <p:nvPicPr>
          <p:cNvPr id="4" name="Google Shape;170;p22">
            <a:extLst>
              <a:ext uri="{FF2B5EF4-FFF2-40B4-BE49-F238E27FC236}">
                <a16:creationId xmlns:a16="http://schemas.microsoft.com/office/drawing/2014/main" id="{B4471E40-C39E-C371-9291-8E4C36C4323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743" y="1853514"/>
            <a:ext cx="6065713" cy="29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3 12月29日 下午8點36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87925" y="4882080"/>
            <a:ext cx="1272099" cy="12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7000">
        <p:wipe dir="r"/>
      </p:transition>
    </mc:Choice>
    <mc:Fallback xmlns="">
      <p:transition advTm="47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B5DE67A-85AE-4338-87EB-2F5A471C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01" y="38100"/>
            <a:ext cx="10993123" cy="960120"/>
          </a:xfrm>
        </p:spPr>
        <p:txBody>
          <a:bodyPr/>
          <a:lstStyle/>
          <a:p>
            <a:r>
              <a:rPr lang="zh-TW" altLang="zh-TW" dirty="0">
                <a:solidFill>
                  <a:srgbClr val="E51736"/>
                </a:solidFill>
              </a:rPr>
              <a:t>Background (Related Work </a:t>
            </a:r>
            <a:r>
              <a:rPr lang="en-US" altLang="zh-TW" dirty="0">
                <a:solidFill>
                  <a:srgbClr val="E51736"/>
                </a:solidFill>
              </a:rPr>
              <a:t>3</a:t>
            </a:r>
            <a:r>
              <a:rPr lang="zh-TW" altLang="zh-TW" dirty="0">
                <a:solidFill>
                  <a:srgbClr val="E51736"/>
                </a:solidFill>
              </a:rPr>
              <a:t>)</a:t>
            </a:r>
            <a:r>
              <a:rPr lang="en-US" altLang="zh-TW" dirty="0">
                <a:solidFill>
                  <a:srgbClr val="E51736"/>
                </a:solidFill>
              </a:rPr>
              <a:t> - Flexible group-level pruning</a:t>
            </a:r>
            <a:r>
              <a:rPr lang="zh-TW" altLang="zh-TW" dirty="0">
                <a:solidFill>
                  <a:srgbClr val="E51736"/>
                </a:solidFill>
              </a:rPr>
              <a:t> </a:t>
            </a:r>
            <a:endParaRPr lang="zh-TW" altLang="en-US" dirty="0">
              <a:solidFill>
                <a:srgbClr val="E51736"/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99D7B2C-D76E-4B8B-8EAC-328CD391BD7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99926" y="1556284"/>
            <a:ext cx="11204978" cy="9619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Large different impact between aligned and unaligned or structured and unstructured pruning methods on accuracy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17A5FC-D9F7-4365-A25B-36FFE93CC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29288"/>
            <a:ext cx="5708904" cy="2472428"/>
          </a:xfrm>
          <a:prstGeom prst="rect">
            <a:avLst/>
          </a:prstGeom>
        </p:spPr>
      </p:pic>
      <p:pic>
        <p:nvPicPr>
          <p:cNvPr id="2" name="內容版面配置區 9">
            <a:extLst>
              <a:ext uri="{FF2B5EF4-FFF2-40B4-BE49-F238E27FC236}">
                <a16:creationId xmlns:a16="http://schemas.microsoft.com/office/drawing/2014/main" id="{38EF0CF2-FB5F-1C15-CEDF-0E78C1712A65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>
          <a:blip r:embed="rId6"/>
          <a:stretch>
            <a:fillRect/>
          </a:stretch>
        </p:blipFill>
        <p:spPr>
          <a:xfrm>
            <a:off x="387096" y="2867856"/>
            <a:ext cx="5429919" cy="2070106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7AF2CC6-FF88-81A8-82B5-93D0D2B74AB9}"/>
              </a:ext>
            </a:extLst>
          </p:cNvPr>
          <p:cNvSpPr txBox="1"/>
          <p:nvPr/>
        </p:nvSpPr>
        <p:spPr>
          <a:xfrm>
            <a:off x="566901" y="5665470"/>
            <a:ext cx="81665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latin typeface="Arial"/>
                <a:cs typeface="Arial"/>
                <a:hlinkClick r:id="rId7"/>
              </a:rPr>
              <a:t>https://ieeexplore.ieee.org/document/9116287</a:t>
            </a:r>
            <a:endParaRPr lang="en-US" altLang="zh-TW" sz="1200" dirty="0">
              <a:latin typeface="Arial"/>
              <a:cs typeface="Arial"/>
            </a:endParaRPr>
          </a:p>
          <a:p>
            <a:r>
              <a:rPr lang="en-US" altLang="zh-TW" sz="1200" dirty="0">
                <a:latin typeface="Arial"/>
                <a:cs typeface="Arial"/>
              </a:rPr>
              <a:t>“Flexible Group-Level Pruning of Deep Neural Networks for On-Device Machine Learning”</a:t>
            </a:r>
          </a:p>
        </p:txBody>
      </p:sp>
      <p:pic>
        <p:nvPicPr>
          <p:cNvPr id="5" name="Audio Recording 2022年12月29日 下午1:01:42">
            <a:hlinkClick r:id="" action="ppaction://media"/>
            <a:extLst>
              <a:ext uri="{FF2B5EF4-FFF2-40B4-BE49-F238E27FC236}">
                <a16:creationId xmlns:a16="http://schemas.microsoft.com/office/drawing/2014/main" id="{95BD3AE0-C138-13E5-43A1-2168EDBD62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12299" y="54899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2000">
        <p:wipe dir="r"/>
      </p:transition>
    </mc:Choice>
    <mc:Fallback xmlns="">
      <p:transition advTm="52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8116CBE-E8B1-67D0-E755-6A7AEEC10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0" y="2794907"/>
            <a:ext cx="5800877" cy="24435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9F69829-36DA-4E7A-9BC0-D51EA56B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E51736"/>
                </a:solidFill>
              </a:rPr>
              <a:t>Background (Related Work </a:t>
            </a:r>
            <a:r>
              <a:rPr lang="en-US" altLang="zh-TW" dirty="0">
                <a:solidFill>
                  <a:srgbClr val="E51736"/>
                </a:solidFill>
              </a:rPr>
              <a:t>3</a:t>
            </a:r>
            <a:r>
              <a:rPr lang="zh-TW" altLang="zh-TW" dirty="0">
                <a:solidFill>
                  <a:srgbClr val="E51736"/>
                </a:solidFill>
              </a:rPr>
              <a:t>)</a:t>
            </a:r>
            <a:r>
              <a:rPr lang="en-US" altLang="zh-TW" dirty="0">
                <a:solidFill>
                  <a:srgbClr val="E51736"/>
                </a:solidFill>
              </a:rPr>
              <a:t> - Flexible group-level pruning</a:t>
            </a:r>
            <a:r>
              <a:rPr lang="zh-TW" altLang="zh-TW" dirty="0">
                <a:solidFill>
                  <a:srgbClr val="E51736"/>
                </a:solidFill>
              </a:rPr>
              <a:t> 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D24B41B9-6914-4580-86D5-52D70892A4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6"/>
          <a:srcRect t="46928"/>
          <a:stretch/>
        </p:blipFill>
        <p:spPr>
          <a:xfrm>
            <a:off x="6098605" y="2801931"/>
            <a:ext cx="5526495" cy="2759814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1000FF-24C9-4DD3-99F8-FAD67C0A3E4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66901" y="1521732"/>
            <a:ext cx="10986472" cy="15768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Museo Sans For Dell"/>
              </a:rPr>
              <a:t>The trade-off between accuracy and model execution time (inference latency) under different sparsity values. </a:t>
            </a:r>
            <a:endParaRPr lang="zh-TW" dirty="0"/>
          </a:p>
          <a:p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13C7612-2204-45C7-747D-408E7C25E16E}"/>
              </a:ext>
            </a:extLst>
          </p:cNvPr>
          <p:cNvSpPr txBox="1"/>
          <p:nvPr/>
        </p:nvSpPr>
        <p:spPr>
          <a:xfrm>
            <a:off x="566901" y="5665470"/>
            <a:ext cx="81665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 dirty="0">
                <a:latin typeface="Arial"/>
                <a:cs typeface="Arial"/>
                <a:hlinkClick r:id="rId7"/>
              </a:rPr>
              <a:t>https://ieeexplore.ieee.org/document/9116287</a:t>
            </a:r>
            <a:endParaRPr lang="en-US" altLang="zh-TW" sz="1200" dirty="0">
              <a:latin typeface="Arial"/>
              <a:cs typeface="Arial"/>
            </a:endParaRPr>
          </a:p>
          <a:p>
            <a:r>
              <a:rPr lang="en-US" altLang="zh-TW" sz="1200" dirty="0">
                <a:latin typeface="Arial"/>
                <a:cs typeface="Arial"/>
              </a:rPr>
              <a:t>“Flexible Group-Level Pruning of Deep Neural Networks for On-Device Machine Learning”</a:t>
            </a:r>
          </a:p>
        </p:txBody>
      </p:sp>
      <p:pic>
        <p:nvPicPr>
          <p:cNvPr id="6" name="Audio Recording 2022年12月29日 下午1:04:40">
            <a:hlinkClick r:id="" action="ppaction://media"/>
            <a:extLst>
              <a:ext uri="{FF2B5EF4-FFF2-40B4-BE49-F238E27FC236}">
                <a16:creationId xmlns:a16="http://schemas.microsoft.com/office/drawing/2014/main" id="{D89E0604-6CF1-8B10-D711-59FB9A4B5D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12299" y="54899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7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500">
        <p:wipe dir="r"/>
      </p:transition>
    </mc:Choice>
    <mc:Fallback xmlns="">
      <p:transition advTm="405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F69829-36DA-4E7A-9BC0-D51EA56B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E51736"/>
                </a:solidFill>
              </a:rPr>
              <a:t>Background (Related Work </a:t>
            </a:r>
            <a:r>
              <a:rPr lang="en-US" altLang="zh-TW" dirty="0"/>
              <a:t>4</a:t>
            </a:r>
            <a:r>
              <a:rPr lang="zh-TW" altLang="zh-TW" dirty="0">
                <a:solidFill>
                  <a:srgbClr val="E51736"/>
                </a:solidFill>
              </a:rPr>
              <a:t>)</a:t>
            </a:r>
            <a:r>
              <a:rPr lang="en-US" altLang="zh-TW" dirty="0">
                <a:solidFill>
                  <a:srgbClr val="E51736"/>
                </a:solidFill>
              </a:rPr>
              <a:t> - </a:t>
            </a:r>
            <a:r>
              <a:rPr lang="en-US" altLang="zh-TW" dirty="0"/>
              <a:t>Pruning for Microcontrollers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CCE3995-A154-A45E-9DD8-344CAB040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0" y="1310641"/>
            <a:ext cx="10972800" cy="3051285"/>
          </a:xfrm>
        </p:spPr>
        <p:txBody>
          <a:bodyPr/>
          <a:lstStyle/>
          <a:p>
            <a:pPr marL="384048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■"/>
            </a:pPr>
            <a:r>
              <a:rPr lang="en-US" altLang="zh-TW" dirty="0"/>
              <a:t>Embedded and personal IoT devices are powered by </a:t>
            </a:r>
            <a:r>
              <a:rPr lang="en-US" altLang="zh-TW" dirty="0">
                <a:solidFill>
                  <a:srgbClr val="FF0000"/>
                </a:solidFill>
              </a:rPr>
              <a:t>microcontroller units (MCUs)</a:t>
            </a:r>
            <a:endParaRPr lang="en-US" altLang="zh-TW" dirty="0"/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–"/>
            </a:pPr>
            <a:r>
              <a:rPr lang="en-US" altLang="zh-TW" dirty="0">
                <a:solidFill>
                  <a:srgbClr val="FF0000"/>
                </a:solidFill>
              </a:rPr>
              <a:t>Resource scarcity </a:t>
            </a:r>
            <a:r>
              <a:rPr lang="en-US" altLang="zh-TW" dirty="0"/>
              <a:t>is a major obstacle for applications relying on </a:t>
            </a:r>
            <a:r>
              <a:rPr lang="en-US" altLang="zh-TW" dirty="0">
                <a:solidFill>
                  <a:srgbClr val="FF0000"/>
                </a:solidFill>
              </a:rPr>
              <a:t>on-device deep learning inference</a:t>
            </a:r>
            <a:endParaRPr lang="en-US" altLang="zh-TW" dirty="0"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■"/>
            </a:pPr>
            <a:r>
              <a:rPr lang="en-US" altLang="zh-TW" dirty="0"/>
              <a:t>Some applications choose to </a:t>
            </a:r>
            <a:r>
              <a:rPr lang="en-US" altLang="zh-TW" dirty="0">
                <a:solidFill>
                  <a:srgbClr val="FF0000"/>
                </a:solidFill>
              </a:rPr>
              <a:t>offload</a:t>
            </a:r>
            <a:r>
              <a:rPr lang="en-US" altLang="zh-TW" dirty="0"/>
              <a:t> the execution of neural networks to a more capable device (smartphone, remote cloud backend server…)</a:t>
            </a:r>
            <a:endParaRPr lang="en-US" altLang="zh-TW" dirty="0">
              <a:solidFill>
                <a:srgbClr val="FF0000"/>
              </a:solidFill>
            </a:endParaRP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–"/>
            </a:pPr>
            <a:r>
              <a:rPr lang="en-US" altLang="zh-TW" dirty="0"/>
              <a:t>Increased response </a:t>
            </a:r>
            <a:r>
              <a:rPr lang="en-US" altLang="zh-TW" dirty="0">
                <a:solidFill>
                  <a:srgbClr val="FF0000"/>
                </a:solidFill>
              </a:rPr>
              <a:t>latency</a:t>
            </a:r>
            <a:r>
              <a:rPr lang="en-US" altLang="zh-TW" dirty="0"/>
              <a:t>, increased </a:t>
            </a:r>
            <a:r>
              <a:rPr lang="en-US" altLang="zh-TW" dirty="0">
                <a:solidFill>
                  <a:srgbClr val="FF0000"/>
                </a:solidFill>
              </a:rPr>
              <a:t>power usage </a:t>
            </a:r>
            <a:r>
              <a:rPr lang="en-US" altLang="zh-TW" dirty="0"/>
              <a:t>for radio communication…</a:t>
            </a:r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■"/>
            </a:pPr>
            <a:r>
              <a:rPr lang="en-US" altLang="zh-TW" dirty="0">
                <a:solidFill>
                  <a:srgbClr val="FF0000"/>
                </a:solidFill>
              </a:rPr>
              <a:t>Pruning</a:t>
            </a:r>
            <a:r>
              <a:rPr lang="en-US" altLang="zh-TW" dirty="0"/>
              <a:t> for microcontrollers</a:t>
            </a:r>
          </a:p>
          <a:p>
            <a:endParaRPr lang="zh-TW" altLang="en-US" dirty="0"/>
          </a:p>
        </p:txBody>
      </p:sp>
      <p:grpSp>
        <p:nvGrpSpPr>
          <p:cNvPr id="9" name="Google Shape;178;p23">
            <a:extLst>
              <a:ext uri="{FF2B5EF4-FFF2-40B4-BE49-F238E27FC236}">
                <a16:creationId xmlns:a16="http://schemas.microsoft.com/office/drawing/2014/main" id="{C07ABFF1-15B3-0DA9-4D0A-FAF4502EBB3C}"/>
              </a:ext>
            </a:extLst>
          </p:cNvPr>
          <p:cNvGrpSpPr/>
          <p:nvPr/>
        </p:nvGrpSpPr>
        <p:grpSpPr>
          <a:xfrm>
            <a:off x="7491357" y="3688491"/>
            <a:ext cx="3823983" cy="2248786"/>
            <a:chOff x="8068170" y="4719557"/>
            <a:chExt cx="3733838" cy="2138443"/>
          </a:xfrm>
        </p:grpSpPr>
        <p:pic>
          <p:nvPicPr>
            <p:cNvPr id="10" name="Google Shape;179;p23">
              <a:extLst>
                <a:ext uri="{FF2B5EF4-FFF2-40B4-BE49-F238E27FC236}">
                  <a16:creationId xmlns:a16="http://schemas.microsoft.com/office/drawing/2014/main" id="{942A6E0B-A5F1-8B61-A4D7-64C94FF88BE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68170" y="4719557"/>
              <a:ext cx="3733838" cy="1861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80;p23">
              <a:extLst>
                <a:ext uri="{FF2B5EF4-FFF2-40B4-BE49-F238E27FC236}">
                  <a16:creationId xmlns:a16="http://schemas.microsoft.com/office/drawing/2014/main" id="{FEC82C79-2470-A9A9-3674-3458251A08DD}"/>
                </a:ext>
              </a:extLst>
            </p:cNvPr>
            <p:cNvSpPr txBox="1"/>
            <p:nvPr/>
          </p:nvSpPr>
          <p:spPr>
            <a:xfrm>
              <a:off x="8386914" y="6581001"/>
              <a:ext cx="30963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Resource: DSP in VLSI Design (Shao-Yi Chien)</a:t>
              </a:r>
              <a:endPara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2" name="Google Shape;181;p23">
            <a:extLst>
              <a:ext uri="{FF2B5EF4-FFF2-40B4-BE49-F238E27FC236}">
                <a16:creationId xmlns:a16="http://schemas.microsoft.com/office/drawing/2014/main" id="{FA91A14C-C448-C631-A5F2-A3C46B595C06}"/>
              </a:ext>
            </a:extLst>
          </p:cNvPr>
          <p:cNvGrpSpPr/>
          <p:nvPr/>
        </p:nvGrpSpPr>
        <p:grpSpPr>
          <a:xfrm>
            <a:off x="965238" y="4292883"/>
            <a:ext cx="6339356" cy="1353102"/>
            <a:chOff x="1558363" y="5482632"/>
            <a:chExt cx="6339356" cy="1353102"/>
          </a:xfrm>
        </p:grpSpPr>
        <p:pic>
          <p:nvPicPr>
            <p:cNvPr id="13" name="Google Shape;182;p23">
              <a:extLst>
                <a:ext uri="{FF2B5EF4-FFF2-40B4-BE49-F238E27FC236}">
                  <a16:creationId xmlns:a16="http://schemas.microsoft.com/office/drawing/2014/main" id="{7EE1D07E-72C3-4F5E-6AB5-7C81DCFBA49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58363" y="5482632"/>
              <a:ext cx="6339356" cy="1083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83;p23">
              <a:extLst>
                <a:ext uri="{FF2B5EF4-FFF2-40B4-BE49-F238E27FC236}">
                  <a16:creationId xmlns:a16="http://schemas.microsoft.com/office/drawing/2014/main" id="{6B33771C-540C-D115-779B-7FAD7478998B}"/>
                </a:ext>
              </a:extLst>
            </p:cNvPr>
            <p:cNvSpPr txBox="1"/>
            <p:nvPr/>
          </p:nvSpPr>
          <p:spPr>
            <a:xfrm>
              <a:off x="2460648" y="6558735"/>
              <a:ext cx="453478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Resource: Differentiable Network Pruning for Microcontrollers [4]</a:t>
              </a:r>
              <a:endPara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674147ED-C6F4-4CEA-9FD1-61B7DA76B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79985" y="5645985"/>
            <a:ext cx="1059615" cy="10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2873">
        <p:wipe dir="r"/>
      </p:transition>
    </mc:Choice>
    <mc:Fallback xmlns="">
      <p:transition advTm="102873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5909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F69829-36DA-4E7A-9BC0-D51EA56B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solidFill>
                  <a:srgbClr val="E51736"/>
                </a:solidFill>
              </a:rPr>
              <a:t>Background (Related Work </a:t>
            </a:r>
            <a:r>
              <a:rPr lang="en-US" altLang="zh-TW" dirty="0"/>
              <a:t>4</a:t>
            </a:r>
            <a:r>
              <a:rPr lang="zh-TW" altLang="zh-TW" dirty="0">
                <a:solidFill>
                  <a:srgbClr val="E51736"/>
                </a:solidFill>
              </a:rPr>
              <a:t>)</a:t>
            </a:r>
            <a:r>
              <a:rPr lang="en-US" altLang="zh-TW" dirty="0">
                <a:solidFill>
                  <a:srgbClr val="E51736"/>
                </a:solidFill>
              </a:rPr>
              <a:t> - </a:t>
            </a:r>
            <a:r>
              <a:rPr lang="en-US" altLang="zh-TW" dirty="0"/>
              <a:t>Pruning for Microcontrollers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CCE3995-A154-A45E-9DD8-344CAB040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0" y="1310641"/>
            <a:ext cx="10972800" cy="4231095"/>
          </a:xfrm>
        </p:spPr>
        <p:txBody>
          <a:bodyPr/>
          <a:lstStyle/>
          <a:p>
            <a:pPr marL="384048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 altLang="zh-TW" dirty="0"/>
              <a:t>Both </a:t>
            </a:r>
            <a:r>
              <a:rPr lang="en-US" altLang="zh-TW" dirty="0">
                <a:solidFill>
                  <a:srgbClr val="FF0000"/>
                </a:solidFill>
              </a:rPr>
              <a:t>task-specific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resource usage-specific objectives </a:t>
            </a:r>
            <a:r>
              <a:rPr lang="en-US" altLang="zh-TW" dirty="0"/>
              <a:t>influence pruning</a:t>
            </a: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US" altLang="zh-TW" dirty="0"/>
              <a:t>Low classification loss (P</a:t>
            </a:r>
            <a:r>
              <a:rPr lang="en-US" altLang="zh-TW" baseline="-25000" dirty="0"/>
              <a:t>TSK</a:t>
            </a:r>
            <a:r>
              <a:rPr lang="en-US" altLang="zh-TW" dirty="0"/>
              <a:t>), Low resource constraint loss (P</a:t>
            </a:r>
            <a:r>
              <a:rPr lang="en-US" altLang="zh-TW" baseline="-25000" dirty="0"/>
              <a:t>RES</a:t>
            </a:r>
            <a:r>
              <a:rPr lang="en-US" altLang="zh-TW" dirty="0"/>
              <a:t>)</a:t>
            </a: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altLang="zh-TW" dirty="0">
                <a:solidFill>
                  <a:schemeClr val="dk1"/>
                </a:solidFill>
              </a:rPr>
              <a:t>Resource budget requirements</a:t>
            </a:r>
            <a:endParaRPr lang="en-US" altLang="zh-TW" dirty="0"/>
          </a:p>
          <a:p>
            <a:pPr marL="1371600" lvl="2" indent="-384047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</a:pPr>
            <a:r>
              <a:rPr lang="en-US" altLang="zh-TW" dirty="0"/>
              <a:t>Model size (Flash memory), peak memory usage (SRAM), latency</a:t>
            </a:r>
          </a:p>
          <a:p>
            <a:pPr marL="914400" lvl="1" indent="-257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dirty="0"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 altLang="zh-TW" dirty="0"/>
              <a:t>This work achieves </a:t>
            </a:r>
            <a:r>
              <a:rPr lang="en-US" altLang="zh-TW" dirty="0">
                <a:solidFill>
                  <a:srgbClr val="FF0000"/>
                </a:solidFill>
              </a:rPr>
              <a:t>high model compression rates </a:t>
            </a:r>
            <a:r>
              <a:rPr lang="en-US" altLang="zh-TW" dirty="0"/>
              <a:t>and improves upon the model </a:t>
            </a:r>
            <a:r>
              <a:rPr lang="en-US" altLang="zh-TW" dirty="0">
                <a:solidFill>
                  <a:srgbClr val="FF0000"/>
                </a:solidFill>
              </a:rPr>
              <a:t>resource usage</a:t>
            </a:r>
            <a:endParaRPr lang="en-US" altLang="zh-TW" dirty="0"/>
          </a:p>
          <a:p>
            <a:pPr marL="914400" lvl="1" indent="-257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914400" lvl="1" indent="-257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914400" lvl="1" indent="-257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914400" lvl="1" indent="-257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914400" lvl="1" indent="-257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3" name="Google Shape;191;p24">
            <a:extLst>
              <a:ext uri="{FF2B5EF4-FFF2-40B4-BE49-F238E27FC236}">
                <a16:creationId xmlns:a16="http://schemas.microsoft.com/office/drawing/2014/main" id="{275C162A-2927-8D5D-5B36-4B49A87188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4643" y="4403351"/>
            <a:ext cx="4331419" cy="1138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3;p24">
            <a:extLst>
              <a:ext uri="{FF2B5EF4-FFF2-40B4-BE49-F238E27FC236}">
                <a16:creationId xmlns:a16="http://schemas.microsoft.com/office/drawing/2014/main" id="{DC2BA731-A770-2C39-B2E3-3528C6B22A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6562" y="3795796"/>
            <a:ext cx="3337097" cy="200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958BE192-C6A3-491C-AC77-771024A32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2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5482">
        <p:wipe dir="r"/>
      </p:transition>
    </mc:Choice>
    <mc:Fallback xmlns="">
      <p:transition advTm="85482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F2A44-D80F-473F-868C-4B9642C7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52" y="2468880"/>
            <a:ext cx="10985501" cy="960120"/>
          </a:xfrm>
        </p:spPr>
        <p:txBody>
          <a:bodyPr/>
          <a:lstStyle/>
          <a:p>
            <a:pPr algn="ctr"/>
            <a:r>
              <a:rPr lang="en-US" altLang="zh-TW" dirty="0">
                <a:latin typeface="+mj-ea"/>
                <a:ea typeface="+mj-ea"/>
              </a:rPr>
              <a:t>Our </a:t>
            </a:r>
            <a:r>
              <a:rPr lang="en-US" altLang="zh-TW" dirty="0">
                <a:effectLst/>
                <a:latin typeface="+mj-ea"/>
                <a:ea typeface="+mj-ea"/>
              </a:rPr>
              <a:t>Proposed Method</a:t>
            </a:r>
            <a:endParaRPr lang="zh-TW" altLang="en-US" dirty="0">
              <a:latin typeface="+mj-ea"/>
              <a:ea typeface="+mj-ea"/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5E06EC72-07A6-469E-AE83-22203F155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668">
        <p:wipe dir="r"/>
      </p:transition>
    </mc:Choice>
    <mc:Fallback xmlns="">
      <p:transition advTm="3668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B5DE67A-85AE-4338-87EB-2F5A471C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01" y="38100"/>
            <a:ext cx="10993123" cy="960120"/>
          </a:xfrm>
        </p:spPr>
        <p:txBody>
          <a:bodyPr/>
          <a:lstStyle/>
          <a:p>
            <a:r>
              <a:rPr lang="en" altLang="zh-TW" dirty="0">
                <a:solidFill>
                  <a:srgbClr val="E51736"/>
                </a:solidFill>
              </a:rPr>
              <a:t>Experimental Setup</a:t>
            </a:r>
            <a:r>
              <a:rPr lang="en-US" altLang="zh-TW" dirty="0">
                <a:solidFill>
                  <a:srgbClr val="E51736"/>
                </a:solidFill>
              </a:rPr>
              <a:t> - Deploy NN on STM32 </a:t>
            </a:r>
            <a:endParaRPr lang="zh-TW" altLang="en-US" dirty="0">
              <a:solidFill>
                <a:srgbClr val="E51736"/>
              </a:solidFill>
            </a:endParaRPr>
          </a:p>
        </p:txBody>
      </p:sp>
      <p:pic>
        <p:nvPicPr>
          <p:cNvPr id="9" name="內容版面配置區 9">
            <a:extLst>
              <a:ext uri="{FF2B5EF4-FFF2-40B4-BE49-F238E27FC236}">
                <a16:creationId xmlns:a16="http://schemas.microsoft.com/office/drawing/2014/main" id="{136EA015-249F-EEA9-4FDB-4454D79D4DF7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27" y="1231077"/>
            <a:ext cx="5602589" cy="4434393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CC135C90-89F1-A2E8-D09D-05E38E0F79E8}"/>
              </a:ext>
            </a:extLst>
          </p:cNvPr>
          <p:cNvPicPr>
            <a:picLocks noGrp="1" noChangeAspect="1"/>
          </p:cNvPicPr>
          <p:nvPr>
            <p:ph sz="half" idx="1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1"/>
          <a:stretch/>
        </p:blipFill>
        <p:spPr>
          <a:xfrm>
            <a:off x="7462917" y="1211400"/>
            <a:ext cx="2541039" cy="4435200"/>
          </a:xfrm>
          <a:prstGeom prst="rect">
            <a:avLst/>
          </a:prstGeom>
        </p:spPr>
      </p:pic>
      <p:pic>
        <p:nvPicPr>
          <p:cNvPr id="15" name="Audio Recording 2022年12月29日 下午1:05:39">
            <a:hlinkClick r:id="" action="ppaction://media"/>
            <a:extLst>
              <a:ext uri="{FF2B5EF4-FFF2-40B4-BE49-F238E27FC236}">
                <a16:creationId xmlns:a16="http://schemas.microsoft.com/office/drawing/2014/main" id="{824878FC-31ED-7383-EA02-3237F82B7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47224" y="52590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>
        <p:wipe dir="r"/>
      </p:transition>
    </mc:Choice>
    <mc:Fallback xmlns="">
      <p:transition advTm="12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94C3C9-D49E-1B86-B766-18FE5F80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E555DA-E0E4-8D55-EBD2-3F4F2E5F4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0" y="1483360"/>
            <a:ext cx="10972800" cy="4056495"/>
          </a:xfrm>
        </p:spPr>
        <p:txBody>
          <a:bodyPr/>
          <a:lstStyle/>
          <a:p>
            <a:r>
              <a:rPr lang="en-US" altLang="zh-TW" sz="2800" dirty="0">
                <a:effectLst/>
                <a:latin typeface="+mj-lt"/>
              </a:rPr>
              <a:t>Introduction - Why Is It Important?</a:t>
            </a:r>
          </a:p>
          <a:p>
            <a:endParaRPr lang="en-US" altLang="zh-TW" sz="2800" dirty="0">
              <a:effectLst/>
              <a:latin typeface="+mj-lt"/>
            </a:endParaRPr>
          </a:p>
          <a:p>
            <a:r>
              <a:rPr lang="zh-TW" altLang="zh-TW" sz="2800" dirty="0">
                <a:latin typeface="+mj-lt"/>
              </a:rPr>
              <a:t>Background </a:t>
            </a:r>
            <a:r>
              <a:rPr lang="en-US" altLang="zh-TW" sz="2800" dirty="0">
                <a:latin typeface="+mj-lt"/>
              </a:rPr>
              <a:t>&amp; </a:t>
            </a:r>
            <a:r>
              <a:rPr lang="zh-TW" altLang="zh-TW" sz="2800" dirty="0">
                <a:latin typeface="+mj-lt"/>
              </a:rPr>
              <a:t>Related Work</a:t>
            </a:r>
            <a:r>
              <a:rPr lang="en-US" altLang="zh-TW" sz="2800" dirty="0">
                <a:latin typeface="+mj-lt"/>
              </a:rPr>
              <a:t>s</a:t>
            </a:r>
          </a:p>
          <a:p>
            <a:endParaRPr lang="en-US" altLang="zh-TW" sz="2800" dirty="0">
              <a:latin typeface="+mj-lt"/>
            </a:endParaRPr>
          </a:p>
          <a:p>
            <a:r>
              <a:rPr lang="en-US" altLang="zh-TW" sz="2800" dirty="0">
                <a:effectLst/>
                <a:latin typeface="+mj-ea"/>
                <a:ea typeface="+mj-ea"/>
              </a:rPr>
              <a:t>Proposed Method</a:t>
            </a:r>
            <a:r>
              <a:rPr lang="zh-TW" altLang="zh-TW" sz="2800" dirty="0">
                <a:latin typeface="+mj-lt"/>
              </a:rPr>
              <a:t> </a:t>
            </a:r>
            <a:r>
              <a:rPr lang="en-US" altLang="zh-TW" sz="2800" dirty="0">
                <a:latin typeface="+mj-lt"/>
              </a:rPr>
              <a:t>&amp; Experimental Result</a:t>
            </a:r>
            <a:endParaRPr lang="en-US" altLang="zh-TW" sz="2800" dirty="0">
              <a:effectLst/>
              <a:latin typeface="+mj-ea"/>
              <a:ea typeface="+mj-ea"/>
            </a:endParaRPr>
          </a:p>
          <a:p>
            <a:endParaRPr lang="en-US" altLang="zh-TW" sz="2800" dirty="0">
              <a:effectLst/>
              <a:latin typeface="+mj-ea"/>
              <a:ea typeface="+mj-ea"/>
            </a:endParaRPr>
          </a:p>
          <a:p>
            <a:r>
              <a:rPr kumimoji="1" lang="en-US" altLang="zh-TW" sz="2800" dirty="0">
                <a:latin typeface="+mj-ea"/>
                <a:ea typeface="+mj-ea"/>
              </a:rPr>
              <a:t>References</a:t>
            </a:r>
            <a:endParaRPr kumimoji="1" lang="zh-TW" altLang="en-US" sz="2800" dirty="0"/>
          </a:p>
        </p:txBody>
      </p:sp>
      <p:pic>
        <p:nvPicPr>
          <p:cNvPr id="4" name="Audio Recording 2022年12月29日 下午12:51:04">
            <a:hlinkClick r:id="" action="ppaction://media"/>
            <a:extLst>
              <a:ext uri="{FF2B5EF4-FFF2-40B4-BE49-F238E27FC236}">
                <a16:creationId xmlns:a16="http://schemas.microsoft.com/office/drawing/2014/main" id="{70E28716-76D3-22F0-2C73-5B4E241F9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0573" y="53746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5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1500">
        <p:wipe dir="r"/>
        <p:sndAc>
          <p:endSnd/>
        </p:sndAc>
      </p:transition>
    </mc:Choice>
    <mc:Fallback xmlns="">
      <p:transition advClick="0" advTm="11500">
        <p:wipe dir="r"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43B6285-3849-E755-DA27-962655BD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01" y="38100"/>
            <a:ext cx="10993123" cy="960120"/>
          </a:xfrm>
        </p:spPr>
        <p:txBody>
          <a:bodyPr/>
          <a:lstStyle/>
          <a:p>
            <a:pPr marL="0" lvl="0" indent="0"/>
            <a:r>
              <a:rPr lang="en" altLang="zh-TW" dirty="0">
                <a:solidFill>
                  <a:srgbClr val="E51736"/>
                </a:solidFill>
              </a:rPr>
              <a:t>Architecture</a:t>
            </a:r>
            <a:endParaRPr lang="zh-TW" altLang="en-US" dirty="0">
              <a:solidFill>
                <a:srgbClr val="E51736"/>
              </a:solidFill>
            </a:endParaRPr>
          </a:p>
        </p:txBody>
      </p:sp>
      <p:pic>
        <p:nvPicPr>
          <p:cNvPr id="8" name="Google Shape;89;p17">
            <a:extLst>
              <a:ext uri="{FF2B5EF4-FFF2-40B4-BE49-F238E27FC236}">
                <a16:creationId xmlns:a16="http://schemas.microsoft.com/office/drawing/2014/main" id="{F9B9FCA1-FBC1-760F-9C28-4538B2A6017E}"/>
              </a:ext>
            </a:extLst>
          </p:cNvPr>
          <p:cNvPicPr preferRelativeResize="0">
            <a:picLocks noGrp="1"/>
          </p:cNvPicPr>
          <p:nvPr>
            <p:ph sz="half" idx="11"/>
          </p:nvPr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57" y="1537380"/>
            <a:ext cx="5201864" cy="403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0;p17">
            <a:extLst>
              <a:ext uri="{FF2B5EF4-FFF2-40B4-BE49-F238E27FC236}">
                <a16:creationId xmlns:a16="http://schemas.microsoft.com/office/drawing/2014/main" id="{492DE4E7-1897-D487-0035-A1AFB7788AA3}"/>
              </a:ext>
            </a:extLst>
          </p:cNvPr>
          <p:cNvPicPr preferRelativeResize="0">
            <a:picLocks noGrp="1"/>
          </p:cNvPicPr>
          <p:nvPr>
            <p:ph sz="half" idx="10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1537380"/>
            <a:ext cx="5201864" cy="403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Recording 2022年12月29日 下午1:06:22">
            <a:hlinkClick r:id="" action="ppaction://media"/>
            <a:extLst>
              <a:ext uri="{FF2B5EF4-FFF2-40B4-BE49-F238E27FC236}">
                <a16:creationId xmlns:a16="http://schemas.microsoft.com/office/drawing/2014/main" id="{9964FFE6-3D9C-BF32-4ACC-83C6F0B5C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91464" y="532062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1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000">
        <p:wipe dir="r"/>
      </p:transition>
    </mc:Choice>
    <mc:Fallback xmlns="">
      <p:transition advTm="9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C17EBF6-E43E-6A25-EDDD-5EFBDA07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01" y="38100"/>
            <a:ext cx="10993123" cy="960120"/>
          </a:xfrm>
        </p:spPr>
        <p:txBody>
          <a:bodyPr/>
          <a:lstStyle/>
          <a:p>
            <a:r>
              <a:rPr lang="zh-TW" altLang="zh-TW" dirty="0">
                <a:solidFill>
                  <a:srgbClr val="E51736"/>
                </a:solidFill>
              </a:rPr>
              <a:t>MCU performance</a:t>
            </a:r>
            <a:endParaRPr lang="zh-TW" altLang="en-US" dirty="0">
              <a:solidFill>
                <a:srgbClr val="E51736"/>
              </a:solidFill>
            </a:endParaRPr>
          </a:p>
        </p:txBody>
      </p:sp>
      <p:pic>
        <p:nvPicPr>
          <p:cNvPr id="11" name="Google Shape;114;p19">
            <a:extLst>
              <a:ext uri="{FF2B5EF4-FFF2-40B4-BE49-F238E27FC236}">
                <a16:creationId xmlns:a16="http://schemas.microsoft.com/office/drawing/2014/main" id="{786205A0-2425-1DEC-69C8-77FB6EB27032}"/>
              </a:ext>
            </a:extLst>
          </p:cNvPr>
          <p:cNvPicPr preferRelativeResize="0">
            <a:picLocks noGrp="1"/>
          </p:cNvPicPr>
          <p:nvPr>
            <p:ph sz="half" idx="11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282" y="1665952"/>
            <a:ext cx="5298534" cy="158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4;p23">
            <a:extLst>
              <a:ext uri="{FF2B5EF4-FFF2-40B4-BE49-F238E27FC236}">
                <a16:creationId xmlns:a16="http://schemas.microsoft.com/office/drawing/2014/main" id="{283E9963-E462-869E-4219-1B806361D40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 t="13926" r="13778" b="20846"/>
          <a:stretch/>
        </p:blipFill>
        <p:spPr bwMode="auto">
          <a:xfrm>
            <a:off x="325282" y="3870148"/>
            <a:ext cx="5770718" cy="12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Google Shape;153;p23">
            <a:extLst>
              <a:ext uri="{FF2B5EF4-FFF2-40B4-BE49-F238E27FC236}">
                <a16:creationId xmlns:a16="http://schemas.microsoft.com/office/drawing/2014/main" id="{0628D920-A97A-6781-33BA-7DDD56C4081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2904" y="880518"/>
            <a:ext cx="5623814" cy="5096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Audio Recording 2022年12月29日 下午1:08:52">
            <a:hlinkClick r:id="" action="ppaction://media"/>
            <a:extLst>
              <a:ext uri="{FF2B5EF4-FFF2-40B4-BE49-F238E27FC236}">
                <a16:creationId xmlns:a16="http://schemas.microsoft.com/office/drawing/2014/main" id="{4E952CF7-A36C-53F8-E7FC-52748E78E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83896" y="57040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500">
        <p:wipe dir="r"/>
      </p:transition>
    </mc:Choice>
    <mc:Fallback xmlns="">
      <p:transition advTm="255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20C490-F274-31F2-D26E-0D06FB64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086" y="94544"/>
            <a:ext cx="10993123" cy="960120"/>
          </a:xfrm>
        </p:spPr>
        <p:txBody>
          <a:bodyPr/>
          <a:lstStyle/>
          <a:p>
            <a:r>
              <a:rPr lang="en-US" altLang="zh-TW" sz="2400">
                <a:solidFill>
                  <a:srgbClr val="00B0F6"/>
                </a:solidFill>
                <a:latin typeface="Museo For Dell"/>
                <a:cs typeface="Arial"/>
              </a:rPr>
              <a:t>Reference</a:t>
            </a:r>
            <a:endParaRPr lang="zh-TW" sz="2400">
              <a:solidFill>
                <a:srgbClr val="00B0F6"/>
              </a:solidFill>
              <a:latin typeface="Museo For Dell"/>
            </a:endParaRPr>
          </a:p>
        </p:txBody>
      </p:sp>
      <p:sp>
        <p:nvSpPr>
          <p:cNvPr id="3" name="內容版面配置區 5">
            <a:extLst>
              <a:ext uri="{FF2B5EF4-FFF2-40B4-BE49-F238E27FC236}">
                <a16:creationId xmlns:a16="http://schemas.microsoft.com/office/drawing/2014/main" id="{D2BDB725-2868-D7D6-8525-7180E53C9929}"/>
              </a:ext>
            </a:extLst>
          </p:cNvPr>
          <p:cNvSpPr txBox="1">
            <a:spLocks/>
          </p:cNvSpPr>
          <p:nvPr/>
        </p:nvSpPr>
        <p:spPr>
          <a:xfrm>
            <a:off x="596900" y="1310641"/>
            <a:ext cx="10972800" cy="3867725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Clr>
                <a:schemeClr val="bg1"/>
              </a:buClr>
              <a:buFont typeface="Arial" pitchFamily="34" charset="0"/>
              <a:buChar char="•"/>
              <a:defRPr sz="22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  <a:cs typeface="+mn-cs"/>
              </a:defRPr>
            </a:lvl1pPr>
            <a:lvl2pPr marL="574675" indent="-2238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 baseline="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Sans For Dell" pitchFamily="2" charset="0"/>
              <a:buChar char="›"/>
              <a:defRPr sz="16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" altLang="zh-TW" sz="1800" kern="0" dirty="0">
                <a:latin typeface="Museo Sans For Dell"/>
              </a:rPr>
              <a:t>[1] </a:t>
            </a:r>
            <a:r>
              <a:rPr lang="en" altLang="zh-TW" sz="1800" kern="0" dirty="0" err="1">
                <a:latin typeface="Museo Sans For Dell"/>
              </a:rPr>
              <a:t>Molchanov</a:t>
            </a:r>
            <a:r>
              <a:rPr lang="en" altLang="zh-TW" sz="1800" kern="0" dirty="0">
                <a:latin typeface="Museo Sans For Dell"/>
              </a:rPr>
              <a:t>, </a:t>
            </a:r>
            <a:r>
              <a:rPr lang="en" altLang="zh-TW" sz="1800" kern="0" dirty="0" err="1">
                <a:latin typeface="Museo Sans For Dell"/>
              </a:rPr>
              <a:t>Pavlo</a:t>
            </a:r>
            <a:r>
              <a:rPr lang="en" altLang="zh-TW" sz="1800" kern="0" dirty="0">
                <a:latin typeface="Museo Sans For Dell"/>
              </a:rPr>
              <a:t>, et al. "Importance estimation for neural network pruning." Proceedings of the IEEE/CVF Conference on Computer Vision and Pattern Recognition. 2019.</a:t>
            </a:r>
          </a:p>
          <a:p>
            <a:r>
              <a:rPr lang="en" altLang="zh-TW" sz="1800" kern="0" dirty="0">
                <a:latin typeface="Museo Sans For Dell"/>
              </a:rPr>
              <a:t>[2] Jang, </a:t>
            </a:r>
            <a:r>
              <a:rPr lang="en" altLang="zh-TW" sz="1800" kern="0" dirty="0" err="1">
                <a:latin typeface="Museo Sans For Dell"/>
              </a:rPr>
              <a:t>Jeonggyu</a:t>
            </a:r>
            <a:r>
              <a:rPr lang="en" altLang="zh-TW" sz="1800" kern="0" dirty="0">
                <a:latin typeface="Museo Sans For Dell"/>
              </a:rPr>
              <a:t>, et. al. "A SIMD-aware pruning technique for convolutional neural networks with multi-sparsity levels: work-in-progress." Proceedings of the International Conference on Hardware/Software Codesign and System Synthesis Companion. 2019.</a:t>
            </a:r>
          </a:p>
          <a:p>
            <a:r>
              <a:rPr lang="en" altLang="zh-TW" sz="1800" kern="0" dirty="0">
                <a:latin typeface="Museo Sans For Dell"/>
              </a:rPr>
              <a:t>[3] Lee, </a:t>
            </a:r>
            <a:r>
              <a:rPr lang="en" altLang="zh-TW" sz="1800" kern="0" dirty="0" err="1">
                <a:latin typeface="Museo Sans For Dell"/>
              </a:rPr>
              <a:t>Kwangbae</a:t>
            </a:r>
            <a:r>
              <a:rPr lang="en" altLang="zh-TW" sz="1800" kern="0" dirty="0">
                <a:latin typeface="Museo Sans For Dell"/>
              </a:rPr>
              <a:t>, et al. "Flexible group-level pruning of deep neural networks for on-device machine learning." 2020 Design, Automation &amp; Test in Europe Conference &amp; Exhibition (DATE). IEEE, 2020.</a:t>
            </a:r>
          </a:p>
          <a:p>
            <a:r>
              <a:rPr lang="en" altLang="zh-TW" sz="1800" kern="0" dirty="0">
                <a:latin typeface="Museo Sans For Dell"/>
              </a:rPr>
              <a:t>[4] </a:t>
            </a:r>
            <a:r>
              <a:rPr lang="en" altLang="zh-TW" sz="1800" kern="0" dirty="0" err="1">
                <a:latin typeface="Museo Sans For Dell"/>
              </a:rPr>
              <a:t>Liberis</a:t>
            </a:r>
            <a:r>
              <a:rPr lang="en" altLang="zh-TW" sz="1800" kern="0" dirty="0">
                <a:latin typeface="Museo Sans For Dell"/>
              </a:rPr>
              <a:t>, Edgar, and Nicholas D. Lane. "Differentiable Network Pruning for Microcontrollers." </a:t>
            </a:r>
            <a:r>
              <a:rPr lang="en" altLang="zh-TW" sz="1800" kern="0" dirty="0" err="1">
                <a:latin typeface="Museo Sans For Dell"/>
              </a:rPr>
              <a:t>arXiv</a:t>
            </a:r>
            <a:r>
              <a:rPr lang="en" altLang="zh-TW" sz="1800" kern="0" dirty="0">
                <a:latin typeface="Museo Sans For Dell"/>
              </a:rPr>
              <a:t> preprint arXiv:2110.08350</a:t>
            </a:r>
          </a:p>
          <a:p>
            <a:r>
              <a:rPr lang="en" altLang="zh-TW" sz="1800" kern="0" dirty="0">
                <a:latin typeface="Museo Sans For Dell"/>
              </a:rPr>
              <a:t>[5] Hyeong-Ju Kang . " Accelerator-Aware Pruning for Convolutional Neural Networks ." IEEE Transactions on Circuits and Systems for Video Technology, vol. 30, no. 7, pp. 2093-2103, Jul. 2020</a:t>
            </a:r>
          </a:p>
          <a:p>
            <a:r>
              <a:rPr lang="en" altLang="zh-TW" sz="1800" kern="0" dirty="0">
                <a:latin typeface="Museo Sans For Dell"/>
              </a:rPr>
              <a:t>[6] AVLSI EE5142 handout</a:t>
            </a:r>
            <a:br>
              <a:rPr lang="en" altLang="zh-TW" kern="0" dirty="0"/>
            </a:br>
            <a:endParaRPr lang="zh-TW" altLang="en-US" kern="0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B3CA7748-936A-4C82-9D35-BDFA903732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166">
        <p:wipe dir="r"/>
      </p:transition>
    </mc:Choice>
    <mc:Fallback xmlns="">
      <p:transition advTm="4166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2894380F-92ED-6ED9-9C2B-9DDD0E695560}"/>
              </a:ext>
            </a:extLst>
          </p:cNvPr>
          <p:cNvSpPr txBox="1"/>
          <p:nvPr/>
        </p:nvSpPr>
        <p:spPr>
          <a:xfrm>
            <a:off x="0" y="3134335"/>
            <a:ext cx="12192000" cy="387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 typeface="Times" pitchFamily="18" charset="0"/>
              <a:buNone/>
            </a:pPr>
            <a:r>
              <a:rPr lang="en-US" altLang="zh-TW" sz="2400" b="1">
                <a:solidFill>
                  <a:srgbClr val="E51736"/>
                </a:solidFill>
                <a:latin typeface="+mn-ea"/>
                <a:cs typeface="Arial" panose="020B0604020202020204" pitchFamily="34" charset="0"/>
              </a:rPr>
              <a:t>Thank you very much for your participation </a:t>
            </a:r>
            <a:r>
              <a:rPr lang="en-US" altLang="zh-TW" sz="2400" b="1">
                <a:solidFill>
                  <a:srgbClr val="E51736"/>
                </a:soli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altLang="zh-TW" sz="2400" b="1">
              <a:solidFill>
                <a:srgbClr val="E51736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" name="音訊 1">
            <a:hlinkClick r:id="" action="ppaction://media"/>
            <a:extLst>
              <a:ext uri="{FF2B5EF4-FFF2-40B4-BE49-F238E27FC236}">
                <a16:creationId xmlns:a16="http://schemas.microsoft.com/office/drawing/2014/main" id="{B6E36D1B-AD45-41C4-BEFB-845D9B00DD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083">
        <p:wipe dir="r"/>
      </p:transition>
    </mc:Choice>
    <mc:Fallback xmlns="">
      <p:transition advTm="4083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F2A44-D80F-473F-868C-4B9642C7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52" y="2468880"/>
            <a:ext cx="10985501" cy="960120"/>
          </a:xfrm>
        </p:spPr>
        <p:txBody>
          <a:bodyPr/>
          <a:lstStyle/>
          <a:p>
            <a:pPr algn="ctr"/>
            <a:r>
              <a:rPr lang="en-US" altLang="zh-TW" dirty="0">
                <a:effectLst/>
                <a:latin typeface="+mj-lt"/>
              </a:rPr>
              <a:t>Introduction - Why Is It Important?</a:t>
            </a:r>
            <a:endParaRPr lang="zh-TW" altLang="en-US" dirty="0">
              <a:latin typeface="+mj-lt"/>
            </a:endParaRP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5273B25F-1D63-4119-A3CF-D29057AA7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813">
        <p:wipe dir="r"/>
        <p:sndAc>
          <p:endSnd/>
        </p:sndAc>
      </p:transition>
    </mc:Choice>
    <mc:Fallback xmlns="">
      <p:transition advClick="0" advTm="3813">
        <p:wipe dir="r"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46F6589-DCFD-F518-DBB3-30D2ED905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15" y="2780726"/>
            <a:ext cx="7989757" cy="31176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AF548-9772-EAD3-358F-32F9816BD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0" y="1310641"/>
            <a:ext cx="10972800" cy="16750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zh-TW" dirty="0"/>
              <a:t>The state-of-the-art models are getting more accurate at the cost of larger size</a:t>
            </a:r>
          </a:p>
          <a:p>
            <a:pPr>
              <a:lnSpc>
                <a:spcPct val="150000"/>
              </a:lnSpc>
            </a:pPr>
            <a:r>
              <a:rPr kumimoji="1" lang="en" altLang="zh-TW" dirty="0"/>
              <a:t>No relationship between model size and recognition accuracy (on ImageNet-1k validation set)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12BF19-EC6C-8110-8544-99CDE105FD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67" y="5517113"/>
            <a:ext cx="644418" cy="464360"/>
          </a:xfrm>
          <a:prstGeom prst="rect">
            <a:avLst/>
          </a:prstGeom>
        </p:spPr>
      </p:pic>
      <p:sp>
        <p:nvSpPr>
          <p:cNvPr id="8" name="標題 7">
            <a:extLst>
              <a:ext uri="{FF2B5EF4-FFF2-40B4-BE49-F238E27FC236}">
                <a16:creationId xmlns:a16="http://schemas.microsoft.com/office/drawing/2014/main" id="{9C0D2773-4D6E-B016-4BCA-B5A475D3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3200" kern="0" dirty="0"/>
              <a:t>Introduction - Why Is It Important?</a:t>
            </a:r>
            <a:endParaRPr lang="zh-TW" altLang="en-US" dirty="0"/>
          </a:p>
        </p:txBody>
      </p:sp>
      <p:pic>
        <p:nvPicPr>
          <p:cNvPr id="12" name="Audio Recording 2022年12月29日 下午12:53:21">
            <a:hlinkClick r:id="" action="ppaction://media"/>
            <a:extLst>
              <a:ext uri="{FF2B5EF4-FFF2-40B4-BE49-F238E27FC236}">
                <a16:creationId xmlns:a16="http://schemas.microsoft.com/office/drawing/2014/main" id="{2AB71AC4-FF7E-CED3-E5BA-1E2AB1D57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40573" y="53428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500">
        <p:wipe dir="r"/>
      </p:transition>
    </mc:Choice>
    <mc:Fallback xmlns="">
      <p:transition advTm="85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83BFC3-E6E9-D38E-386C-9426DA37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Challenges of Large Model Size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AF548-9772-EAD3-358F-32F9816BD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0" y="1310641"/>
            <a:ext cx="10972800" cy="15452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zh-TW" dirty="0"/>
              <a:t>Inference Latency </a:t>
            </a:r>
          </a:p>
          <a:p>
            <a:pPr lvl="1">
              <a:lnSpc>
                <a:spcPct val="150000"/>
              </a:lnSpc>
            </a:pPr>
            <a:r>
              <a:rPr kumimoji="1" lang="en" altLang="zh-TW" sz="2000" dirty="0"/>
              <a:t>Higher inference latency hinders DNNs from real-time applications</a:t>
            </a:r>
          </a:p>
          <a:p>
            <a:pPr lvl="2">
              <a:lnSpc>
                <a:spcPct val="150000"/>
              </a:lnSpc>
            </a:pPr>
            <a:r>
              <a:rPr kumimoji="1" lang="en" altLang="zh-TW" sz="1800" dirty="0"/>
              <a:t>E.g., Self-Driving Car Navigation (</a:t>
            </a:r>
            <a:r>
              <a:rPr kumimoji="1" lang="zh-TW" altLang="en-US" sz="1800" dirty="0"/>
              <a:t>自駕車</a:t>
            </a:r>
            <a:r>
              <a:rPr kumimoji="1" lang="en-US" altLang="zh-TW" sz="1800" dirty="0"/>
              <a:t>), </a:t>
            </a:r>
            <a:r>
              <a:rPr kumimoji="1" lang="en" altLang="zh-TW" sz="1800" dirty="0"/>
              <a:t>Telemedicine (</a:t>
            </a:r>
            <a:r>
              <a:rPr kumimoji="1" lang="zh-TW" altLang="en-US" sz="1800" dirty="0"/>
              <a:t>遠端醫療</a:t>
            </a:r>
            <a:r>
              <a:rPr kumimoji="1" lang="en-US" altLang="zh-TW" sz="1800" dirty="0"/>
              <a:t>)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C0DE99B-0478-B17D-2ECC-F99A9CD166AD}"/>
              </a:ext>
            </a:extLst>
          </p:cNvPr>
          <p:cNvSpPr txBox="1"/>
          <p:nvPr/>
        </p:nvSpPr>
        <p:spPr>
          <a:xfrm>
            <a:off x="566901" y="5665470"/>
            <a:ext cx="81665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1200" dirty="0">
              <a:latin typeface="Arial"/>
              <a:cs typeface="Arial"/>
            </a:endParaRPr>
          </a:p>
          <a:p>
            <a:r>
              <a:rPr lang="en-US" altLang="zh-TW" sz="1200" dirty="0">
                <a:latin typeface="Arial"/>
                <a:cs typeface="Arial"/>
              </a:rPr>
              <a:t>By AVLSI </a:t>
            </a:r>
            <a:r>
              <a:rPr lang="en" altLang="zh-TW" sz="1200" dirty="0">
                <a:latin typeface="Arial"/>
                <a:cs typeface="Arial"/>
              </a:rPr>
              <a:t>EE5142 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8CB87C-F3EC-5A05-826F-C235526F1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6" y="3073081"/>
            <a:ext cx="8457567" cy="2375180"/>
          </a:xfrm>
          <a:prstGeom prst="rect">
            <a:avLst/>
          </a:prstGeom>
        </p:spPr>
      </p:pic>
      <p:pic>
        <p:nvPicPr>
          <p:cNvPr id="9" name="Audio Recording 2022年12月29日 下午12:56:51">
            <a:hlinkClick r:id="" action="ppaction://media"/>
            <a:extLst>
              <a:ext uri="{FF2B5EF4-FFF2-40B4-BE49-F238E27FC236}">
                <a16:creationId xmlns:a16="http://schemas.microsoft.com/office/drawing/2014/main" id="{D7F55F13-C57F-EFA2-B69D-9055522C41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56900" y="53143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4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00">
        <p:wipe dir="r"/>
      </p:transition>
    </mc:Choice>
    <mc:Fallback xmlns="">
      <p:transition advTm="75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8F2A44-D80F-473F-868C-4B9642C7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52" y="2468880"/>
            <a:ext cx="10985501" cy="960120"/>
          </a:xfrm>
        </p:spPr>
        <p:txBody>
          <a:bodyPr/>
          <a:lstStyle/>
          <a:p>
            <a:pPr algn="ctr"/>
            <a:r>
              <a:rPr lang="zh-TW" altLang="zh-TW" dirty="0">
                <a:latin typeface="+mj-lt"/>
              </a:rPr>
              <a:t>Background </a:t>
            </a:r>
            <a:r>
              <a:rPr lang="en-US" altLang="zh-TW" dirty="0">
                <a:latin typeface="+mj-lt"/>
              </a:rPr>
              <a:t>&amp; </a:t>
            </a:r>
            <a:r>
              <a:rPr lang="zh-TW" altLang="zh-TW" dirty="0">
                <a:latin typeface="+mj-lt"/>
              </a:rPr>
              <a:t>Related Work</a:t>
            </a:r>
            <a:r>
              <a:rPr lang="en-US" altLang="zh-TW" dirty="0">
                <a:latin typeface="+mj-lt"/>
              </a:rPr>
              <a:t>s</a:t>
            </a:r>
            <a:endParaRPr lang="zh-TW" altLang="en-US" dirty="0">
              <a:latin typeface="+mj-lt"/>
            </a:endParaRPr>
          </a:p>
        </p:txBody>
      </p:sp>
      <p:pic>
        <p:nvPicPr>
          <p:cNvPr id="3" name="音訊 2">
            <a:hlinkClick r:id="" action="ppaction://media"/>
            <a:extLst>
              <a:ext uri="{FF2B5EF4-FFF2-40B4-BE49-F238E27FC236}">
                <a16:creationId xmlns:a16="http://schemas.microsoft.com/office/drawing/2014/main" id="{B883D570-27F0-46C2-8500-861782C34F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2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470">
        <p:wipe dir="r"/>
      </p:transition>
    </mc:Choice>
    <mc:Fallback xmlns="">
      <p:transition advTm="547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64F73-EEC0-B6FE-6DBB-45CF4340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kern="0" dirty="0">
                <a:solidFill>
                  <a:srgbClr val="E51736"/>
                </a:solidFill>
              </a:rPr>
              <a:t>Background (Related Work </a:t>
            </a:r>
            <a:r>
              <a:rPr lang="en-US" altLang="zh-TW" kern="0" dirty="0">
                <a:solidFill>
                  <a:srgbClr val="E51736"/>
                </a:solidFill>
              </a:rPr>
              <a:t>1</a:t>
            </a:r>
            <a:r>
              <a:rPr lang="zh-TW" altLang="zh-TW" kern="0" dirty="0">
                <a:solidFill>
                  <a:srgbClr val="E51736"/>
                </a:solidFill>
              </a:rPr>
              <a:t>)</a:t>
            </a:r>
            <a:r>
              <a:rPr lang="en-US" altLang="zh-TW" kern="0" dirty="0">
                <a:solidFill>
                  <a:srgbClr val="E51736"/>
                </a:solidFill>
              </a:rPr>
              <a:t> - </a:t>
            </a:r>
            <a:r>
              <a:rPr lang="en-US" altLang="zh-TW" dirty="0">
                <a:solidFill>
                  <a:srgbClr val="E51736"/>
                </a:solidFill>
              </a:rPr>
              <a:t>Pruning Estimation</a:t>
            </a:r>
            <a:endParaRPr kumimoji="1" lang="zh-TW" altLang="en-US" dirty="0">
              <a:solidFill>
                <a:srgbClr val="E51736"/>
              </a:solidFill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FD506F4-B8AD-CF4E-D1C5-D42FBA6717E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99926" y="1310641"/>
            <a:ext cx="5234817" cy="5390258"/>
          </a:xfrm>
        </p:spPr>
        <p:txBody>
          <a:bodyPr/>
          <a:lstStyle/>
          <a:p>
            <a:pPr marL="384048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■"/>
            </a:pPr>
            <a:r>
              <a:rPr lang="en-US" altLang="zh-TW" sz="2000" dirty="0">
                <a:solidFill>
                  <a:srgbClr val="FF0000"/>
                </a:solidFill>
              </a:rPr>
              <a:t>Model parameters are pruned </a:t>
            </a:r>
            <a:r>
              <a:rPr lang="en-US" altLang="zh-TW" sz="2000" dirty="0"/>
              <a:t>to save computation time, memory, energy...</a:t>
            </a: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US" altLang="zh-TW" sz="1600" dirty="0"/>
              <a:t>have similar accuracy</a:t>
            </a:r>
          </a:p>
          <a:p>
            <a:pPr marL="384048" lvl="0" indent="-257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sz="2000" dirty="0"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000"/>
              <a:buChar char="■"/>
            </a:pPr>
            <a:r>
              <a:rPr lang="en-US" altLang="zh-TW" sz="2000" dirty="0">
                <a:solidFill>
                  <a:srgbClr val="FF0000"/>
                </a:solidFill>
              </a:rPr>
              <a:t>Pruning Estimation</a:t>
            </a:r>
            <a:r>
              <a:rPr lang="en-US" altLang="zh-TW" sz="2000" dirty="0"/>
              <a:t> is the contribution of each parameter to </a:t>
            </a:r>
            <a:r>
              <a:rPr lang="en-US" altLang="zh-TW" sz="2000" dirty="0">
                <a:solidFill>
                  <a:srgbClr val="FF0000"/>
                </a:solidFill>
              </a:rPr>
              <a:t>the final loss</a:t>
            </a:r>
            <a:endParaRPr lang="en-US" altLang="zh-TW" sz="2000" dirty="0"/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US" altLang="zh-TW" sz="1600" dirty="0"/>
              <a:t>The final loss with or without this parameter</a:t>
            </a:r>
          </a:p>
          <a:p>
            <a:pPr marL="384048" lvl="0" indent="-257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sz="2000" dirty="0"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 altLang="zh-TW" sz="2000" dirty="0"/>
              <a:t>It is </a:t>
            </a:r>
            <a:r>
              <a:rPr lang="en-US" altLang="zh-TW" sz="2000" dirty="0">
                <a:solidFill>
                  <a:srgbClr val="FF0000"/>
                </a:solidFill>
              </a:rPr>
              <a:t>difficult to minimize</a:t>
            </a:r>
            <a:r>
              <a:rPr lang="en-US" altLang="zh-TW" sz="2000" dirty="0"/>
              <a:t> the problem formulation of the pruned estimate</a:t>
            </a:r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US" altLang="zh-TW" sz="1600" dirty="0"/>
              <a:t>Optimizing the L0 norm is </a:t>
            </a:r>
            <a:r>
              <a:rPr lang="en-US" altLang="zh-TW" sz="1600" dirty="0">
                <a:solidFill>
                  <a:srgbClr val="FF0000"/>
                </a:solidFill>
              </a:rPr>
              <a:t>non-convex and NP-hard</a:t>
            </a:r>
            <a:endParaRPr lang="en-US" altLang="zh-TW" sz="1600" dirty="0"/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US" altLang="zh-TW" sz="1600" dirty="0"/>
              <a:t>The L0 norm represents the number of non-zero elements</a:t>
            </a:r>
          </a:p>
          <a:p>
            <a:endParaRPr lang="zh-TW" altLang="en-US" dirty="0"/>
          </a:p>
        </p:txBody>
      </p:sp>
      <p:pic>
        <p:nvPicPr>
          <p:cNvPr id="7" name="Google Shape;121;p16">
            <a:extLst>
              <a:ext uri="{FF2B5EF4-FFF2-40B4-BE49-F238E27FC236}">
                <a16:creationId xmlns:a16="http://schemas.microsoft.com/office/drawing/2014/main" id="{B1DDBAB2-AB7B-92AF-A121-8A6D5A7316C5}"/>
              </a:ext>
            </a:extLst>
          </p:cNvPr>
          <p:cNvPicPr preferRelativeResize="0">
            <a:picLocks noGrp="1"/>
          </p:cNvPicPr>
          <p:nvPr>
            <p:ph sz="half" idx="10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063462" y="2996513"/>
            <a:ext cx="6030096" cy="86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Recording 2022年12月29日 下午3:45:52">
            <a:hlinkClick r:id="" action="ppaction://media"/>
            <a:extLst>
              <a:ext uri="{FF2B5EF4-FFF2-40B4-BE49-F238E27FC236}">
                <a16:creationId xmlns:a16="http://schemas.microsoft.com/office/drawing/2014/main" id="{15F30B64-E05A-D32B-932A-91CD96F44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84144" y="50469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500">
        <p:wipe dir="r"/>
      </p:transition>
    </mc:Choice>
    <mc:Fallback xmlns="">
      <p:transition advTm="565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64F73-EEC0-B6FE-6DBB-45CF4340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kern="0" dirty="0">
                <a:solidFill>
                  <a:srgbClr val="E51736"/>
                </a:solidFill>
              </a:rPr>
              <a:t>Background (Related Work </a:t>
            </a:r>
            <a:r>
              <a:rPr lang="en-US" altLang="zh-TW" kern="0" dirty="0">
                <a:solidFill>
                  <a:srgbClr val="E51736"/>
                </a:solidFill>
              </a:rPr>
              <a:t>1</a:t>
            </a:r>
            <a:r>
              <a:rPr lang="zh-TW" altLang="zh-TW" kern="0" dirty="0">
                <a:solidFill>
                  <a:srgbClr val="E51736"/>
                </a:solidFill>
              </a:rPr>
              <a:t>)</a:t>
            </a:r>
            <a:r>
              <a:rPr lang="en-US" altLang="zh-TW" kern="0" dirty="0">
                <a:solidFill>
                  <a:srgbClr val="E51736"/>
                </a:solidFill>
              </a:rPr>
              <a:t> - </a:t>
            </a:r>
            <a:r>
              <a:rPr lang="en-US" altLang="zh-TW" dirty="0">
                <a:solidFill>
                  <a:srgbClr val="E51736"/>
                </a:solidFill>
              </a:rPr>
              <a:t>Pruning Estimation</a:t>
            </a:r>
            <a:endParaRPr kumimoji="1" lang="zh-TW" altLang="en-US" dirty="0">
              <a:solidFill>
                <a:srgbClr val="E51736"/>
              </a:solidFill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8809CD-6383-9D25-96E5-9F6AE5D02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6900" y="1310641"/>
            <a:ext cx="10972800" cy="5058564"/>
          </a:xfrm>
        </p:spPr>
        <p:txBody>
          <a:bodyPr/>
          <a:lstStyle/>
          <a:p>
            <a:pPr marL="384048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■"/>
            </a:pPr>
            <a:r>
              <a:rPr lang="en-US" altLang="zh-TW" sz="2400" dirty="0"/>
              <a:t>This work proposes a </a:t>
            </a:r>
            <a:r>
              <a:rPr lang="en-US" altLang="zh-TW" sz="2400" dirty="0">
                <a:solidFill>
                  <a:srgbClr val="FF0000"/>
                </a:solidFill>
              </a:rPr>
              <a:t>Taylor expansion</a:t>
            </a:r>
            <a:r>
              <a:rPr lang="en-US" altLang="zh-TW" sz="2400" dirty="0"/>
              <a:t> to estimate the estimated form</a:t>
            </a:r>
          </a:p>
          <a:p>
            <a:pPr marL="384048" lvl="0" indent="-266573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altLang="zh-TW" sz="2400" dirty="0"/>
          </a:p>
          <a:p>
            <a:pPr marL="384048" lvl="0" indent="-266573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altLang="zh-TW" sz="2400" dirty="0"/>
          </a:p>
          <a:p>
            <a:pPr marL="384048" lvl="0" indent="-266573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altLang="zh-TW" sz="2400" dirty="0"/>
          </a:p>
          <a:p>
            <a:pPr marL="384048" lvl="0" indent="-266573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altLang="zh-TW" sz="2400" dirty="0"/>
          </a:p>
          <a:p>
            <a:pPr marL="384048" lvl="0" indent="-266573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altLang="zh-TW" sz="2400" dirty="0"/>
          </a:p>
          <a:p>
            <a:pPr marL="384048" lvl="0" indent="-266573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altLang="zh-TW" sz="2400" dirty="0"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■"/>
            </a:pPr>
            <a:r>
              <a:rPr lang="en-US" altLang="zh-TW" sz="2400" dirty="0"/>
              <a:t>(3) is the estimated form after the formulation of the problem, (4) is the result of the second-order Taylor expansion, and (5) is the result of the first-order Taylor expansion</a:t>
            </a:r>
          </a:p>
          <a:p>
            <a:endParaRPr lang="zh-TW" altLang="en-US" dirty="0"/>
          </a:p>
        </p:txBody>
      </p:sp>
      <p:pic>
        <p:nvPicPr>
          <p:cNvPr id="6" name="Google Shape;129;p17">
            <a:extLst>
              <a:ext uri="{FF2B5EF4-FFF2-40B4-BE49-F238E27FC236}">
                <a16:creationId xmlns:a16="http://schemas.microsoft.com/office/drawing/2014/main" id="{3ABDC96D-DCB5-A599-947F-89E1B085816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3377" y="1904457"/>
            <a:ext cx="4765246" cy="81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0;p17">
            <a:extLst>
              <a:ext uri="{FF2B5EF4-FFF2-40B4-BE49-F238E27FC236}">
                <a16:creationId xmlns:a16="http://schemas.microsoft.com/office/drawing/2014/main" id="{03901972-3EB8-88E9-30CA-E12B13B2316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0828" y="2863709"/>
            <a:ext cx="4499588" cy="8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1;p17">
            <a:extLst>
              <a:ext uri="{FF2B5EF4-FFF2-40B4-BE49-F238E27FC236}">
                <a16:creationId xmlns:a16="http://schemas.microsoft.com/office/drawing/2014/main" id="{A1A2E730-6A49-32BD-5FFA-7353B7D80C2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62810" y="3839923"/>
            <a:ext cx="4466380" cy="848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Recording 2022年12月29日 下午3:22:54">
            <a:hlinkClick r:id="" action="ppaction://media"/>
            <a:extLst>
              <a:ext uri="{FF2B5EF4-FFF2-40B4-BE49-F238E27FC236}">
                <a16:creationId xmlns:a16="http://schemas.microsoft.com/office/drawing/2014/main" id="{8D255B48-D9DB-BD71-5990-846799E7F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869714" y="53739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8000">
        <p:wipe dir="r"/>
      </p:transition>
    </mc:Choice>
    <mc:Fallback xmlns="">
      <p:transition advTm="38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64F73-EEC0-B6FE-6DBB-45CF4340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kern="0" dirty="0">
                <a:solidFill>
                  <a:srgbClr val="E51736"/>
                </a:solidFill>
              </a:rPr>
              <a:t>Background (Related Work </a:t>
            </a:r>
            <a:r>
              <a:rPr lang="en-US" altLang="zh-TW" kern="0" dirty="0">
                <a:solidFill>
                  <a:srgbClr val="E51736"/>
                </a:solidFill>
              </a:rPr>
              <a:t>1</a:t>
            </a:r>
            <a:r>
              <a:rPr lang="zh-TW" altLang="zh-TW" kern="0" dirty="0">
                <a:solidFill>
                  <a:srgbClr val="E51736"/>
                </a:solidFill>
              </a:rPr>
              <a:t>)</a:t>
            </a:r>
            <a:r>
              <a:rPr lang="en-US" altLang="zh-TW" kern="0" dirty="0">
                <a:solidFill>
                  <a:srgbClr val="E51736"/>
                </a:solidFill>
              </a:rPr>
              <a:t> - </a:t>
            </a:r>
            <a:r>
              <a:rPr lang="en-US" altLang="zh-TW" dirty="0">
                <a:solidFill>
                  <a:srgbClr val="E51736"/>
                </a:solidFill>
              </a:rPr>
              <a:t>Pruning Estimation</a:t>
            </a:r>
            <a:endParaRPr kumimoji="1" lang="zh-TW" altLang="en-US" dirty="0">
              <a:solidFill>
                <a:srgbClr val="E51736"/>
              </a:solidFill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3286EF5F-2BE2-F46E-E7B2-54E8B8A552A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99926" y="1310641"/>
            <a:ext cx="5234817" cy="3809697"/>
          </a:xfrm>
        </p:spPr>
        <p:txBody>
          <a:bodyPr/>
          <a:lstStyle/>
          <a:p>
            <a:pPr marL="384048" lvl="0" indent="-384048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 altLang="zh-TW" dirty="0"/>
              <a:t>Pruning Estimation can also be used to help </a:t>
            </a:r>
            <a:r>
              <a:rPr lang="en-US" altLang="zh-TW" dirty="0">
                <a:solidFill>
                  <a:srgbClr val="FF0000"/>
                </a:solidFill>
              </a:rPr>
              <a:t>pruning algorithms</a:t>
            </a:r>
            <a:endParaRPr lang="en-US" altLang="zh-TW" dirty="0"/>
          </a:p>
          <a:p>
            <a:pPr marL="914400" lvl="1" indent="-384048" algn="l" rtl="0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Char char="–"/>
            </a:pPr>
            <a:r>
              <a:rPr lang="en-US" altLang="zh-TW" dirty="0"/>
              <a:t>This work proposes First-Order Pruning and Second-Order Pruning algorithms</a:t>
            </a:r>
          </a:p>
          <a:p>
            <a:pPr marL="384048" lvl="0" indent="-257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dirty="0"/>
          </a:p>
          <a:p>
            <a:pPr marL="384048" lvl="0" indent="-257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lang="en-US" altLang="zh-TW" dirty="0"/>
          </a:p>
          <a:p>
            <a:pPr marL="384048" lvl="0" indent="-384048" algn="l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</a:pPr>
            <a:r>
              <a:rPr lang="en-US" altLang="zh-TW" dirty="0"/>
              <a:t>In experiments, a good pruning estimate also provides a SOTA pruning algorithm</a:t>
            </a:r>
          </a:p>
          <a:p>
            <a:endParaRPr lang="zh-TW" altLang="en-US" dirty="0"/>
          </a:p>
        </p:txBody>
      </p:sp>
      <p:pic>
        <p:nvPicPr>
          <p:cNvPr id="10" name="Google Shape;139;p18">
            <a:extLst>
              <a:ext uri="{FF2B5EF4-FFF2-40B4-BE49-F238E27FC236}">
                <a16:creationId xmlns:a16="http://schemas.microsoft.com/office/drawing/2014/main" id="{19CE30E7-5D3C-5126-14DB-61F79F5348F4}"/>
              </a:ext>
            </a:extLst>
          </p:cNvPr>
          <p:cNvPicPr preferRelativeResize="0">
            <a:picLocks noGrp="1"/>
          </p:cNvPicPr>
          <p:nvPr>
            <p:ph sz="half" idx="10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1310641"/>
            <a:ext cx="5949400" cy="423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Recording 2022年12月29日 下午3:28:42">
            <a:hlinkClick r:id="" action="ppaction://media"/>
            <a:extLst>
              <a:ext uri="{FF2B5EF4-FFF2-40B4-BE49-F238E27FC236}">
                <a16:creationId xmlns:a16="http://schemas.microsoft.com/office/drawing/2014/main" id="{F5DB3948-1B65-1166-C39F-405848531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32391" y="54533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4500">
        <p:wipe dir="r"/>
      </p:transition>
    </mc:Choice>
    <mc:Fallback xmlns="">
      <p:transition advTm="345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4x3_Dell_PPTX_Template_BW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B7295A"/>
      </a:accent1>
      <a:accent2>
        <a:srgbClr val="F2AF00"/>
      </a:accent2>
      <a:accent3>
        <a:srgbClr val="7AB800"/>
      </a:accent3>
      <a:accent4>
        <a:srgbClr val="AAAAAA"/>
      </a:accent4>
      <a:accent5>
        <a:srgbClr val="6E2585"/>
      </a:accent5>
      <a:accent6>
        <a:srgbClr val="3084B6"/>
      </a:accent6>
      <a:hlink>
        <a:srgbClr val="DC5034"/>
      </a:hlink>
      <a:folHlink>
        <a:srgbClr val="D42E12"/>
      </a:folHlink>
    </a:clrScheme>
    <a:fontScheme name="Dell TTF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332CB6-AB82-4DD3-8C89-C660A1C3944B}">
  <ds:schemaRefs>
    <ds:schemaRef ds:uri="http://purl.org/dc/elements/1.1/"/>
    <ds:schemaRef ds:uri="http://purl.org/dc/terms/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873BDD3-AA35-4F19-A12A-C6462BECFBD1}">
  <ds:schemaRefs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4x3_Dell_PPTX_Template_BW1</Template>
  <TotalTime>967</TotalTime>
  <Words>2609</Words>
  <Application>Microsoft Macintosh PowerPoint</Application>
  <PresentationFormat>寬螢幕</PresentationFormat>
  <Paragraphs>218</Paragraphs>
  <Slides>23</Slides>
  <Notes>21</Notes>
  <HiddenSlides>0</HiddenSlides>
  <MMClips>23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5" baseType="lpstr">
      <vt:lpstr>Museo Sans For Dell</vt:lpstr>
      <vt:lpstr>Arial Black</vt:lpstr>
      <vt:lpstr>Calibri</vt:lpstr>
      <vt:lpstr>Wingdings</vt:lpstr>
      <vt:lpstr>Libre Franklin</vt:lpstr>
      <vt:lpstr>Museo Sans For Dell</vt:lpstr>
      <vt:lpstr>Museo For Dell</vt:lpstr>
      <vt:lpstr>Trebuchet MS</vt:lpstr>
      <vt:lpstr>Arial</vt:lpstr>
      <vt:lpstr>Museo For Dell 300</vt:lpstr>
      <vt:lpstr>Times</vt:lpstr>
      <vt:lpstr>4x3_Dell_PPTX_Template_BW1</vt:lpstr>
      <vt:lpstr>EE5141 Digital Signal Processing in VLSI Design   Final Project – Pruning</vt:lpstr>
      <vt:lpstr>Outline</vt:lpstr>
      <vt:lpstr>Introduction - Why Is It Important?</vt:lpstr>
      <vt:lpstr>Introduction - Why Is It Important?</vt:lpstr>
      <vt:lpstr>Challenges of Large Model Size </vt:lpstr>
      <vt:lpstr>Background &amp; Related Works</vt:lpstr>
      <vt:lpstr>Background (Related Work 1) - Pruning Estimation</vt:lpstr>
      <vt:lpstr>Background (Related Work 1) - Pruning Estimation</vt:lpstr>
      <vt:lpstr>Background (Related Work 1) - Pruning Estimation</vt:lpstr>
      <vt:lpstr>Background (Related Work 1) - Pruning Estimation</vt:lpstr>
      <vt:lpstr>Background (Related Work 2) - Pruning for Novel technique</vt:lpstr>
      <vt:lpstr>Background (Related Work 2) - Pruning for Novel technique</vt:lpstr>
      <vt:lpstr>Background (Related Work 2) - Pruning for Novel technique</vt:lpstr>
      <vt:lpstr>Background (Related Work 3) - Flexible group-level pruning </vt:lpstr>
      <vt:lpstr>Background (Related Work 3) - Flexible group-level pruning </vt:lpstr>
      <vt:lpstr>Background (Related Work 4) - Pruning for Microcontrollers</vt:lpstr>
      <vt:lpstr>Background (Related Work 4) - Pruning for Microcontrollers</vt:lpstr>
      <vt:lpstr>Our Proposed Method</vt:lpstr>
      <vt:lpstr>Experimental Setup - Deploy NN on STM32 </vt:lpstr>
      <vt:lpstr>Architecture</vt:lpstr>
      <vt:lpstr>MCU performance</vt:lpstr>
      <vt:lpstr>Reference</vt:lpstr>
      <vt:lpstr>PowerPoint 簡報</vt:lpstr>
    </vt:vector>
  </TitlesOfParts>
  <Company>Dell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Presentation Template Standard 4:3 Layout</dc:title>
  <dc:creator>susan_slimp</dc:creator>
  <cp:keywords>Internal Use</cp:keywords>
  <cp:lastModifiedBy>skype324 skype324</cp:lastModifiedBy>
  <cp:revision>77</cp:revision>
  <cp:lastPrinted>2022-10-12T03:53:27Z</cp:lastPrinted>
  <dcterms:created xsi:type="dcterms:W3CDTF">2010-02-18T16:24:24Z</dcterms:created>
  <dcterms:modified xsi:type="dcterms:W3CDTF">2022-12-29T17:20:56Z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eff6ef1d-d011-421c-9c64-3bd2f03dfbb8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1.1APJ</vt:lpwstr>
  </property>
  <property fmtid="{D5CDD505-2E9C-101B-9397-08002B2CF9AE}" pid="8" name="MSIP_Label_7de70ee2-0cb4-4d60-aee5-75ef2c4c8a90_Enabled">
    <vt:lpwstr>True</vt:lpwstr>
  </property>
  <property fmtid="{D5CDD505-2E9C-101B-9397-08002B2CF9AE}" pid="9" name="MSIP_Label_7de70ee2-0cb4-4d60-aee5-75ef2c4c8a90_SiteId">
    <vt:lpwstr>945c199a-83a2-4e80-9f8c-5a91be5752dd</vt:lpwstr>
  </property>
  <property fmtid="{D5CDD505-2E9C-101B-9397-08002B2CF9AE}" pid="10" name="MSIP_Label_7de70ee2-0cb4-4d60-aee5-75ef2c4c8a90_Owner">
    <vt:lpwstr>Helen_Shih@Dell.com</vt:lpwstr>
  </property>
  <property fmtid="{D5CDD505-2E9C-101B-9397-08002B2CF9AE}" pid="11" name="MSIP_Label_7de70ee2-0cb4-4d60-aee5-75ef2c4c8a90_SetDate">
    <vt:lpwstr>2020-03-05T07:17:56.2714416Z</vt:lpwstr>
  </property>
  <property fmtid="{D5CDD505-2E9C-101B-9397-08002B2CF9AE}" pid="12" name="MSIP_Label_7de70ee2-0cb4-4d60-aee5-75ef2c4c8a90_Name">
    <vt:lpwstr>Internal Use</vt:lpwstr>
  </property>
  <property fmtid="{D5CDD505-2E9C-101B-9397-08002B2CF9AE}" pid="13" name="MSIP_Label_7de70ee2-0cb4-4d60-aee5-75ef2c4c8a90_Application">
    <vt:lpwstr>Microsoft Azure Information Protection</vt:lpwstr>
  </property>
  <property fmtid="{D5CDD505-2E9C-101B-9397-08002B2CF9AE}" pid="14" name="MSIP_Label_7de70ee2-0cb4-4d60-aee5-75ef2c4c8a90_Extended_MSFT_Method">
    <vt:lpwstr>Manual</vt:lpwstr>
  </property>
  <property fmtid="{D5CDD505-2E9C-101B-9397-08002B2CF9AE}" pid="15" name="MSIP_Label_da6fab74-d5af-4af7-a9a4-78d84655a626_Enabled">
    <vt:lpwstr>True</vt:lpwstr>
  </property>
  <property fmtid="{D5CDD505-2E9C-101B-9397-08002B2CF9AE}" pid="16" name="MSIP_Label_da6fab74-d5af-4af7-a9a4-78d84655a626_SiteId">
    <vt:lpwstr>945c199a-83a2-4e80-9f8c-5a91be5752dd</vt:lpwstr>
  </property>
  <property fmtid="{D5CDD505-2E9C-101B-9397-08002B2CF9AE}" pid="17" name="MSIP_Label_da6fab74-d5af-4af7-a9a4-78d84655a626_Owner">
    <vt:lpwstr>Helen_Shih@Dell.com</vt:lpwstr>
  </property>
  <property fmtid="{D5CDD505-2E9C-101B-9397-08002B2CF9AE}" pid="18" name="MSIP_Label_da6fab74-d5af-4af7-a9a4-78d84655a626_SetDate">
    <vt:lpwstr>2020-03-05T07:17:56.2714416Z</vt:lpwstr>
  </property>
  <property fmtid="{D5CDD505-2E9C-101B-9397-08002B2CF9AE}" pid="19" name="MSIP_Label_da6fab74-d5af-4af7-a9a4-78d84655a626_Name">
    <vt:lpwstr>Visual Marking</vt:lpwstr>
  </property>
  <property fmtid="{D5CDD505-2E9C-101B-9397-08002B2CF9AE}" pid="20" name="MSIP_Label_da6fab74-d5af-4af7-a9a4-78d84655a626_Application">
    <vt:lpwstr>Microsoft Azure Information Protection</vt:lpwstr>
  </property>
  <property fmtid="{D5CDD505-2E9C-101B-9397-08002B2CF9AE}" pid="21" name="MSIP_Label_da6fab74-d5af-4af7-a9a4-78d84655a626_Parent">
    <vt:lpwstr>7de70ee2-0cb4-4d60-aee5-75ef2c4c8a90</vt:lpwstr>
  </property>
  <property fmtid="{D5CDD505-2E9C-101B-9397-08002B2CF9AE}" pid="22" name="MSIP_Label_da6fab74-d5af-4af7-a9a4-78d84655a626_Extended_MSFT_Method">
    <vt:lpwstr>Manual</vt:lpwstr>
  </property>
  <property fmtid="{D5CDD505-2E9C-101B-9397-08002B2CF9AE}" pid="23" name="aiplabel">
    <vt:lpwstr>Internal Use Visual Marking</vt:lpwstr>
  </property>
</Properties>
</file>